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44"/>
  </p:notesMasterIdLst>
  <p:sldIdLst>
    <p:sldId id="256" r:id="rId2"/>
    <p:sldId id="539" r:id="rId3"/>
    <p:sldId id="575" r:id="rId4"/>
    <p:sldId id="568" r:id="rId5"/>
    <p:sldId id="569" r:id="rId6"/>
    <p:sldId id="571" r:id="rId7"/>
    <p:sldId id="549" r:id="rId8"/>
    <p:sldId id="550" r:id="rId9"/>
    <p:sldId id="551" r:id="rId10"/>
    <p:sldId id="552" r:id="rId11"/>
    <p:sldId id="553" r:id="rId12"/>
    <p:sldId id="560" r:id="rId13"/>
    <p:sldId id="561" r:id="rId14"/>
    <p:sldId id="567" r:id="rId15"/>
    <p:sldId id="572" r:id="rId16"/>
    <p:sldId id="573" r:id="rId17"/>
    <p:sldId id="574" r:id="rId18"/>
    <p:sldId id="540" r:id="rId19"/>
    <p:sldId id="541" r:id="rId20"/>
    <p:sldId id="563" r:id="rId21"/>
    <p:sldId id="543" r:id="rId22"/>
    <p:sldId id="558" r:id="rId23"/>
    <p:sldId id="559" r:id="rId24"/>
    <p:sldId id="542" r:id="rId25"/>
    <p:sldId id="564" r:id="rId26"/>
    <p:sldId id="544" r:id="rId27"/>
    <p:sldId id="545" r:id="rId28"/>
    <p:sldId id="565" r:id="rId29"/>
    <p:sldId id="546" r:id="rId30"/>
    <p:sldId id="547" r:id="rId31"/>
    <p:sldId id="566" r:id="rId32"/>
    <p:sldId id="548" r:id="rId33"/>
    <p:sldId id="576" r:id="rId34"/>
    <p:sldId id="554" r:id="rId35"/>
    <p:sldId id="562" r:id="rId36"/>
    <p:sldId id="555" r:id="rId37"/>
    <p:sldId id="570" r:id="rId38"/>
    <p:sldId id="577" r:id="rId39"/>
    <p:sldId id="578" r:id="rId40"/>
    <p:sldId id="556" r:id="rId41"/>
    <p:sldId id="580" r:id="rId42"/>
    <p:sldId id="579"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6" autoAdjust="0"/>
    <p:restoredTop sz="95238" autoAdjust="0"/>
  </p:normalViewPr>
  <p:slideViewPr>
    <p:cSldViewPr snapToGrid="0">
      <p:cViewPr varScale="1">
        <p:scale>
          <a:sx n="101" d="100"/>
          <a:sy n="101" d="100"/>
        </p:scale>
        <p:origin x="96" y="20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D7FD0-5770-4541-B203-799797005178}" type="datetimeFigureOut">
              <a:rPr lang="zh-CN" altLang="en-US" smtClean="0"/>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CB7E8-A120-43BA-8438-A321DCB1B4F6}" type="slidenum">
              <a:rPr lang="zh-CN" altLang="en-US" smtClean="0"/>
              <a:t>‹#›</a:t>
            </a:fld>
            <a:endParaRPr lang="zh-CN" altLang="en-US"/>
          </a:p>
        </p:txBody>
      </p:sp>
    </p:spTree>
    <p:extLst>
      <p:ext uri="{BB962C8B-B14F-4D97-AF65-F5344CB8AC3E}">
        <p14:creationId xmlns:p14="http://schemas.microsoft.com/office/powerpoint/2010/main" val="319420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14DBC-ED56-4411-B8B3-8C1A721EA56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63C1C4B-7CB6-4284-88FE-4BECB2EC6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71519F4-07FF-49FE-AAF1-6BBD6FDCEDCF}"/>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5" name="页脚占位符 4">
            <a:extLst>
              <a:ext uri="{FF2B5EF4-FFF2-40B4-BE49-F238E27FC236}">
                <a16:creationId xmlns:a16="http://schemas.microsoft.com/office/drawing/2014/main" id="{FE770001-B232-4CE9-A267-35AD9F036C0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FF56EE-0692-4C56-BBBC-6483074ABD0B}"/>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044253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0977E-98A3-4B9A-8408-D9918182788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35D4B15-4D5F-455E-858B-F64C4FD15B7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1E77C18-FAB1-4979-B1C0-06A8A604FD35}"/>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5" name="页脚占位符 4">
            <a:extLst>
              <a:ext uri="{FF2B5EF4-FFF2-40B4-BE49-F238E27FC236}">
                <a16:creationId xmlns:a16="http://schemas.microsoft.com/office/drawing/2014/main" id="{8249168E-FFC1-4A98-BC72-AC748E9203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FEC141-0CD3-4BFF-A377-588484D40D2E}"/>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329351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96E539-3BC8-4A27-9929-50D3DB0E044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8C8292-3065-4123-A920-E4316421A75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A44622-0433-4973-ABEA-653EC735CFC3}"/>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5" name="页脚占位符 4">
            <a:extLst>
              <a:ext uri="{FF2B5EF4-FFF2-40B4-BE49-F238E27FC236}">
                <a16:creationId xmlns:a16="http://schemas.microsoft.com/office/drawing/2014/main" id="{10E12834-EC97-4FBF-BDC2-CF43809235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CAF5F8-5855-4626-A18D-D005546169C5}"/>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132177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2023/12/4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42267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611AED-1AD8-4181-91A3-0B876D5B83DB}"/>
              </a:ext>
            </a:extLst>
          </p:cNvPr>
          <p:cNvSpPr>
            <a:spLocks noGrp="1"/>
          </p:cNvSpPr>
          <p:nvPr>
            <p:ph type="title"/>
          </p:nvPr>
        </p:nvSpPr>
        <p:spPr>
          <a:xfrm>
            <a:off x="7088" y="21264"/>
            <a:ext cx="10515600" cy="1325563"/>
          </a:xfrm>
        </p:spPr>
        <p:txBody>
          <a:bodyPr/>
          <a:lstStyle>
            <a:lvl1pPr>
              <a:defRPr b="1"/>
            </a:lvl1pPr>
          </a:lstStyle>
          <a:p>
            <a:r>
              <a:rPr lang="zh-CN" altLang="en-US"/>
              <a:t>单击此处编辑母版标题样式</a:t>
            </a:r>
          </a:p>
        </p:txBody>
      </p:sp>
      <p:sp>
        <p:nvSpPr>
          <p:cNvPr id="4" name="日期占位符 3">
            <a:extLst>
              <a:ext uri="{FF2B5EF4-FFF2-40B4-BE49-F238E27FC236}">
                <a16:creationId xmlns:a16="http://schemas.microsoft.com/office/drawing/2014/main" id="{71CF17D4-7B51-434B-8D4D-8A242D41ABBF}"/>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5" name="页脚占位符 4">
            <a:extLst>
              <a:ext uri="{FF2B5EF4-FFF2-40B4-BE49-F238E27FC236}">
                <a16:creationId xmlns:a16="http://schemas.microsoft.com/office/drawing/2014/main" id="{0E7AF44B-2D52-4418-9645-61A04FBFD7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50E7B1-80B9-4BB2-92AF-35E9BC3FC382}"/>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
        <p:nvSpPr>
          <p:cNvPr id="7" name="内容占位符 2">
            <a:extLst>
              <a:ext uri="{FF2B5EF4-FFF2-40B4-BE49-F238E27FC236}">
                <a16:creationId xmlns:a16="http://schemas.microsoft.com/office/drawing/2014/main" id="{C23CB3D7-2745-4AA0-895E-7ECEA1B85BD5}"/>
              </a:ext>
            </a:extLst>
          </p:cNvPr>
          <p:cNvSpPr>
            <a:spLocks noGrp="1"/>
          </p:cNvSpPr>
          <p:nvPr>
            <p:ph idx="1"/>
          </p:nvPr>
        </p:nvSpPr>
        <p:spPr>
          <a:xfrm>
            <a:off x="845288" y="1388424"/>
            <a:ext cx="10515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14509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D19E1-3B33-4B7D-A88D-97E43A3FB0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30E85E-6ABF-4C22-951F-8EBF3DF72F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EE6C6D9-B764-4A5D-8BD8-E7540B26AB58}"/>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5" name="页脚占位符 4">
            <a:extLst>
              <a:ext uri="{FF2B5EF4-FFF2-40B4-BE49-F238E27FC236}">
                <a16:creationId xmlns:a16="http://schemas.microsoft.com/office/drawing/2014/main" id="{746D82AD-E252-452C-BE34-E670B3C4D2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AB4F5B-E433-4B14-B7A7-312A04C5BD9F}"/>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395861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42527-E912-4E20-AC8E-19F53489D7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A03B07-6C57-4196-995B-BEF88E61F5C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80D5187-21CC-4AEE-B462-0EAABD264B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9A2006D-34CC-4135-ABBA-842B1E438020}"/>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6" name="页脚占位符 5">
            <a:extLst>
              <a:ext uri="{FF2B5EF4-FFF2-40B4-BE49-F238E27FC236}">
                <a16:creationId xmlns:a16="http://schemas.microsoft.com/office/drawing/2014/main" id="{7B9BFF0D-121B-4A94-91E3-6A526BD22A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179626C-F526-4B73-A9D0-A6067116AA78}"/>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697353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125FA-8A3B-4C53-8A25-43EDC02849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E769AB-7CB5-440B-8BD1-7D464178B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4C845B-7017-4E93-99FC-345A419FD14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E4C1C0-3BD8-4DA6-8DB6-014942838B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F7A12B3-7D2F-408B-84D9-7A5D4FE16F0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AADC44D-FE85-4FEF-B37E-FA486C21357D}"/>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8" name="页脚占位符 7">
            <a:extLst>
              <a:ext uri="{FF2B5EF4-FFF2-40B4-BE49-F238E27FC236}">
                <a16:creationId xmlns:a16="http://schemas.microsoft.com/office/drawing/2014/main" id="{6B24025E-18C9-4530-947A-C2CCFA68109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E81703-20A8-4367-85C4-F8EB414277B5}"/>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233995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A0ADB-E73E-48CA-B894-03897304158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9A04E0-FB8D-42F8-B60B-4740AE9F6FCE}"/>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4" name="页脚占位符 3">
            <a:extLst>
              <a:ext uri="{FF2B5EF4-FFF2-40B4-BE49-F238E27FC236}">
                <a16:creationId xmlns:a16="http://schemas.microsoft.com/office/drawing/2014/main" id="{B5F55BB3-6FAD-417D-A7C5-C8C02C1BF56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F84C40-DD03-4EC1-86F8-324EE9CDC6FB}"/>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1043677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721050-23A3-4228-93C9-12BCBCE5CD45}"/>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3" name="页脚占位符 2">
            <a:extLst>
              <a:ext uri="{FF2B5EF4-FFF2-40B4-BE49-F238E27FC236}">
                <a16:creationId xmlns:a16="http://schemas.microsoft.com/office/drawing/2014/main" id="{BE3B770A-1844-48FD-B908-5F3E6C5214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CE2424-23F3-487F-B52E-53502F7E84A0}"/>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52970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455C4-F785-4D5D-AA17-A0F073F77E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DD720AD-7D09-437B-B3E9-58E64A0A99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5D5419-BDFE-4488-AC5C-A3F57684E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254BC9-257E-4CCB-82D5-4E75300A06C6}"/>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6" name="页脚占位符 5">
            <a:extLst>
              <a:ext uri="{FF2B5EF4-FFF2-40B4-BE49-F238E27FC236}">
                <a16:creationId xmlns:a16="http://schemas.microsoft.com/office/drawing/2014/main" id="{CE62CCFC-7B4E-4296-8C92-F4217E54D1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1FEE5C-A7D9-4E59-991D-06333079C1E8}"/>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79310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E7928-5FD0-483C-9309-1C4F28491B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C37BBD-8888-420D-89F3-3441700AF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5AD9C5-99A4-4EBB-9B64-2DD01E122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BB00D02-3E9A-41DC-B92E-67CA2B4EB463}"/>
              </a:ext>
            </a:extLst>
          </p:cNvPr>
          <p:cNvSpPr>
            <a:spLocks noGrp="1"/>
          </p:cNvSpPr>
          <p:nvPr>
            <p:ph type="dt" sz="half" idx="10"/>
          </p:nvPr>
        </p:nvSpPr>
        <p:spPr/>
        <p:txBody>
          <a:bodyPr/>
          <a:lstStyle/>
          <a:p>
            <a:fld id="{DDC5FC0F-E3DA-4ACE-ABAF-7B8B9B1BF0D4}" type="datetimeFigureOut">
              <a:rPr lang="zh-CN" altLang="en-US" smtClean="0"/>
              <a:t>2023/12/4</a:t>
            </a:fld>
            <a:endParaRPr lang="zh-CN" altLang="en-US"/>
          </a:p>
        </p:txBody>
      </p:sp>
      <p:sp>
        <p:nvSpPr>
          <p:cNvPr id="6" name="页脚占位符 5">
            <a:extLst>
              <a:ext uri="{FF2B5EF4-FFF2-40B4-BE49-F238E27FC236}">
                <a16:creationId xmlns:a16="http://schemas.microsoft.com/office/drawing/2014/main" id="{C7F0AFF7-78F9-4E33-8F9B-779000B3A0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E34DD7-E867-4019-B0E6-2F847D785CF1}"/>
              </a:ext>
            </a:extLst>
          </p:cNvPr>
          <p:cNvSpPr>
            <a:spLocks noGrp="1"/>
          </p:cNvSpPr>
          <p:nvPr>
            <p:ph type="sldNum" sz="quarter" idx="12"/>
          </p:nvPr>
        </p:nvSpPr>
        <p:spPr/>
        <p:txBody>
          <a:bodyPr/>
          <a:lstStyle/>
          <a:p>
            <a:fld id="{76C0B0B8-617C-4B3E-B6ED-55383C15EE86}" type="slidenum">
              <a:rPr lang="zh-CN" altLang="en-US" smtClean="0"/>
              <a:t>‹#›</a:t>
            </a:fld>
            <a:endParaRPr lang="zh-CN" altLang="en-US"/>
          </a:p>
        </p:txBody>
      </p:sp>
    </p:spTree>
    <p:extLst>
      <p:ext uri="{BB962C8B-B14F-4D97-AF65-F5344CB8AC3E}">
        <p14:creationId xmlns:p14="http://schemas.microsoft.com/office/powerpoint/2010/main" val="273519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B1B141-6185-4DBF-8DA4-853C60F210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3A3BB7-BAF2-4D33-8772-0883355D9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FF3A5B-5A43-465E-AA01-CE50F629B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5FC0F-E3DA-4ACE-ABAF-7B8B9B1BF0D4}" type="datetimeFigureOut">
              <a:rPr lang="zh-CN" altLang="en-US" smtClean="0"/>
              <a:t>2023/12/4</a:t>
            </a:fld>
            <a:endParaRPr lang="zh-CN" altLang="en-US"/>
          </a:p>
        </p:txBody>
      </p:sp>
      <p:sp>
        <p:nvSpPr>
          <p:cNvPr id="5" name="页脚占位符 4">
            <a:extLst>
              <a:ext uri="{FF2B5EF4-FFF2-40B4-BE49-F238E27FC236}">
                <a16:creationId xmlns:a16="http://schemas.microsoft.com/office/drawing/2014/main" id="{734E4A6F-415D-43AC-B2A6-931A15FBD0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CBA424-1230-4ACE-9225-5EC7798CF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0B0B8-617C-4B3E-B6ED-55383C15EE86}" type="slidenum">
              <a:rPr lang="zh-CN" altLang="en-US" smtClean="0"/>
              <a:t>‹#›</a:t>
            </a:fld>
            <a:endParaRPr lang="zh-CN" altLang="en-US"/>
          </a:p>
        </p:txBody>
      </p:sp>
      <p:grpSp>
        <p:nvGrpSpPr>
          <p:cNvPr id="7" name="组合 6">
            <a:extLst>
              <a:ext uri="{FF2B5EF4-FFF2-40B4-BE49-F238E27FC236}">
                <a16:creationId xmlns:a16="http://schemas.microsoft.com/office/drawing/2014/main" id="{53CE108B-FB02-4119-A389-082CB88382E4}"/>
              </a:ext>
            </a:extLst>
          </p:cNvPr>
          <p:cNvGrpSpPr>
            <a:grpSpLocks noChangeAspect="1"/>
          </p:cNvGrpSpPr>
          <p:nvPr userDrawn="1"/>
        </p:nvGrpSpPr>
        <p:grpSpPr>
          <a:xfrm>
            <a:off x="11065497" y="58871"/>
            <a:ext cx="1065468" cy="900000"/>
            <a:chOff x="2992437" y="0"/>
            <a:chExt cx="2543175" cy="2148217"/>
          </a:xfrm>
          <a:solidFill>
            <a:schemeClr val="accent1"/>
          </a:solidFill>
        </p:grpSpPr>
        <p:grpSp>
          <p:nvGrpSpPr>
            <p:cNvPr id="8" name="组合 7">
              <a:extLst>
                <a:ext uri="{FF2B5EF4-FFF2-40B4-BE49-F238E27FC236}">
                  <a16:creationId xmlns:a16="http://schemas.microsoft.com/office/drawing/2014/main" id="{8BA414AF-B7D7-4D4A-AA52-213F0F56EFC6}"/>
                </a:ext>
              </a:extLst>
            </p:cNvPr>
            <p:cNvGrpSpPr/>
            <p:nvPr/>
          </p:nvGrpSpPr>
          <p:grpSpPr>
            <a:xfrm>
              <a:off x="2992437" y="1183017"/>
              <a:ext cx="2543175" cy="965200"/>
              <a:chOff x="3297238" y="2879725"/>
              <a:chExt cx="2543175" cy="965200"/>
            </a:xfrm>
            <a:grpFill/>
          </p:grpSpPr>
          <p:sp>
            <p:nvSpPr>
              <p:cNvPr id="20" name="Freeform 5">
                <a:extLst>
                  <a:ext uri="{FF2B5EF4-FFF2-40B4-BE49-F238E27FC236}">
                    <a16:creationId xmlns:a16="http://schemas.microsoft.com/office/drawing/2014/main" id="{C4BDEBB6-D616-4A5F-990D-32D6635F86AE}"/>
                  </a:ext>
                </a:extLst>
              </p:cNvPr>
              <p:cNvSpPr>
                <a:spLocks/>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1" name="Freeform 6">
                <a:extLst>
                  <a:ext uri="{FF2B5EF4-FFF2-40B4-BE49-F238E27FC236}">
                    <a16:creationId xmlns:a16="http://schemas.microsoft.com/office/drawing/2014/main" id="{7B49EA26-8E0F-4FE1-A7BB-AC7AA15E0053}"/>
                  </a:ext>
                </a:extLst>
              </p:cNvPr>
              <p:cNvSpPr>
                <a:spLocks/>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2" name="Freeform 7">
                <a:extLst>
                  <a:ext uri="{FF2B5EF4-FFF2-40B4-BE49-F238E27FC236}">
                    <a16:creationId xmlns:a16="http://schemas.microsoft.com/office/drawing/2014/main" id="{92D95D8F-8560-4F10-99EF-18A899BC374B}"/>
                  </a:ext>
                </a:extLst>
              </p:cNvPr>
              <p:cNvSpPr>
                <a:spLocks/>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3" name="Freeform 8">
                <a:extLst>
                  <a:ext uri="{FF2B5EF4-FFF2-40B4-BE49-F238E27FC236}">
                    <a16:creationId xmlns:a16="http://schemas.microsoft.com/office/drawing/2014/main" id="{CA10BAF8-9A2F-41CA-BEAB-323E8A8B6AB6}"/>
                  </a:ext>
                </a:extLst>
              </p:cNvPr>
              <p:cNvSpPr>
                <a:spLocks/>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4" name="Freeform 9">
                <a:extLst>
                  <a:ext uri="{FF2B5EF4-FFF2-40B4-BE49-F238E27FC236}">
                    <a16:creationId xmlns:a16="http://schemas.microsoft.com/office/drawing/2014/main" id="{D4AB73E9-4319-4CFA-8D30-DEE87EEA9689}"/>
                  </a:ext>
                </a:extLst>
              </p:cNvPr>
              <p:cNvSpPr>
                <a:spLocks/>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5" name="Freeform 10">
                <a:extLst>
                  <a:ext uri="{FF2B5EF4-FFF2-40B4-BE49-F238E27FC236}">
                    <a16:creationId xmlns:a16="http://schemas.microsoft.com/office/drawing/2014/main" id="{60B2148C-1895-4A6B-8BD9-4E031B7F5CCB}"/>
                  </a:ext>
                </a:extLst>
              </p:cNvPr>
              <p:cNvSpPr>
                <a:spLocks/>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6" name="Freeform 11">
                <a:extLst>
                  <a:ext uri="{FF2B5EF4-FFF2-40B4-BE49-F238E27FC236}">
                    <a16:creationId xmlns:a16="http://schemas.microsoft.com/office/drawing/2014/main" id="{F75EB945-3517-4BE0-982F-FA06624DB5A5}"/>
                  </a:ext>
                </a:extLst>
              </p:cNvPr>
              <p:cNvSpPr>
                <a:spLocks/>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7" name="Freeform 12">
                <a:extLst>
                  <a:ext uri="{FF2B5EF4-FFF2-40B4-BE49-F238E27FC236}">
                    <a16:creationId xmlns:a16="http://schemas.microsoft.com/office/drawing/2014/main" id="{A0AC47D0-FE8C-4C4D-A16E-2227827A9921}"/>
                  </a:ext>
                </a:extLst>
              </p:cNvPr>
              <p:cNvSpPr>
                <a:spLocks/>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8" name="Freeform 13">
                <a:extLst>
                  <a:ext uri="{FF2B5EF4-FFF2-40B4-BE49-F238E27FC236}">
                    <a16:creationId xmlns:a16="http://schemas.microsoft.com/office/drawing/2014/main" id="{46ABDEFD-CC08-4A19-A4DA-99ACEC54A52D}"/>
                  </a:ext>
                </a:extLst>
              </p:cNvPr>
              <p:cNvSpPr>
                <a:spLocks/>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29" name="Freeform 14">
                <a:extLst>
                  <a:ext uri="{FF2B5EF4-FFF2-40B4-BE49-F238E27FC236}">
                    <a16:creationId xmlns:a16="http://schemas.microsoft.com/office/drawing/2014/main" id="{EE3B9012-390B-46DA-8B53-E357364535E7}"/>
                  </a:ext>
                </a:extLst>
              </p:cNvPr>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nvGrpSpPr>
            <p:cNvPr id="9" name="组合 8">
              <a:extLst>
                <a:ext uri="{FF2B5EF4-FFF2-40B4-BE49-F238E27FC236}">
                  <a16:creationId xmlns:a16="http://schemas.microsoft.com/office/drawing/2014/main" id="{5787E554-EBB9-4F94-83F2-176499735A47}"/>
                </a:ext>
              </a:extLst>
            </p:cNvPr>
            <p:cNvGrpSpPr/>
            <p:nvPr/>
          </p:nvGrpSpPr>
          <p:grpSpPr>
            <a:xfrm>
              <a:off x="3763962" y="0"/>
              <a:ext cx="1069105" cy="1067923"/>
              <a:chOff x="3851276" y="1292225"/>
              <a:chExt cx="1435100" cy="1433513"/>
            </a:xfrm>
            <a:grpFill/>
          </p:grpSpPr>
          <p:sp>
            <p:nvSpPr>
              <p:cNvPr id="10" name="Freeform 15">
                <a:extLst>
                  <a:ext uri="{FF2B5EF4-FFF2-40B4-BE49-F238E27FC236}">
                    <a16:creationId xmlns:a16="http://schemas.microsoft.com/office/drawing/2014/main" id="{7DC60FC0-B380-41A1-9726-461C3500B495}"/>
                  </a:ext>
                </a:extLst>
              </p:cNvPr>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1" name="Freeform 16">
                <a:extLst>
                  <a:ext uri="{FF2B5EF4-FFF2-40B4-BE49-F238E27FC236}">
                    <a16:creationId xmlns:a16="http://schemas.microsoft.com/office/drawing/2014/main" id="{CC59790F-718D-4F4C-829A-F73D0695E03D}"/>
                  </a:ext>
                </a:extLst>
              </p:cNvPr>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2" name="Freeform 17">
                <a:extLst>
                  <a:ext uri="{FF2B5EF4-FFF2-40B4-BE49-F238E27FC236}">
                    <a16:creationId xmlns:a16="http://schemas.microsoft.com/office/drawing/2014/main" id="{6F9C92E0-90C4-4A02-B796-698C1E5F8AB9}"/>
                  </a:ext>
                </a:extLst>
              </p:cNvPr>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3" name="Freeform 18">
                <a:extLst>
                  <a:ext uri="{FF2B5EF4-FFF2-40B4-BE49-F238E27FC236}">
                    <a16:creationId xmlns:a16="http://schemas.microsoft.com/office/drawing/2014/main" id="{CBA95B0A-0A2E-4432-80FD-6B835F7EA185}"/>
                  </a:ext>
                </a:extLst>
              </p:cNvPr>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4" name="Freeform 19">
                <a:extLst>
                  <a:ext uri="{FF2B5EF4-FFF2-40B4-BE49-F238E27FC236}">
                    <a16:creationId xmlns:a16="http://schemas.microsoft.com/office/drawing/2014/main" id="{EF3162EC-4400-48E6-BDA4-EF176E0E5C1B}"/>
                  </a:ext>
                </a:extLst>
              </p:cNvPr>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5" name="Freeform 20">
                <a:extLst>
                  <a:ext uri="{FF2B5EF4-FFF2-40B4-BE49-F238E27FC236}">
                    <a16:creationId xmlns:a16="http://schemas.microsoft.com/office/drawing/2014/main" id="{C3A1E7F8-837B-4B40-9EA1-DB402D87EA1C}"/>
                  </a:ext>
                </a:extLst>
              </p:cNvPr>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6" name="Freeform 21">
                <a:extLst>
                  <a:ext uri="{FF2B5EF4-FFF2-40B4-BE49-F238E27FC236}">
                    <a16:creationId xmlns:a16="http://schemas.microsoft.com/office/drawing/2014/main" id="{1BE02E8A-AA1C-4C39-A09D-43A8F872241F}"/>
                  </a:ext>
                </a:extLst>
              </p:cNvPr>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7" name="Freeform 22">
                <a:extLst>
                  <a:ext uri="{FF2B5EF4-FFF2-40B4-BE49-F238E27FC236}">
                    <a16:creationId xmlns:a16="http://schemas.microsoft.com/office/drawing/2014/main" id="{196210A3-5CBC-45FA-AC77-F3F461315357}"/>
                  </a:ext>
                </a:extLst>
              </p:cNvPr>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8" name="Freeform 23">
                <a:extLst>
                  <a:ext uri="{FF2B5EF4-FFF2-40B4-BE49-F238E27FC236}">
                    <a16:creationId xmlns:a16="http://schemas.microsoft.com/office/drawing/2014/main" id="{9E6B466E-7D79-4546-A0A2-33F5F92FC814}"/>
                  </a:ext>
                </a:extLst>
              </p:cNvPr>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sp>
            <p:nvSpPr>
              <p:cNvPr id="19" name="Freeform 24">
                <a:extLst>
                  <a:ext uri="{FF2B5EF4-FFF2-40B4-BE49-F238E27FC236}">
                    <a16:creationId xmlns:a16="http://schemas.microsoft.com/office/drawing/2014/main" id="{F75484A9-20C2-4B39-898A-2E2B1EE84033}"/>
                  </a:ext>
                </a:extLst>
              </p:cNvPr>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endParaRPr>
              </a:p>
            </p:txBody>
          </p:sp>
        </p:grpSp>
      </p:grpSp>
    </p:spTree>
    <p:extLst>
      <p:ext uri="{BB962C8B-B14F-4D97-AF65-F5344CB8AC3E}">
        <p14:creationId xmlns:p14="http://schemas.microsoft.com/office/powerpoint/2010/main" val="3078950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7" Type="http://schemas.openxmlformats.org/officeDocument/2006/relationships/image" Target="../media/image8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eeting.sonicrhino.cc/#/web/inde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gi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1F142-6CC6-40E9-9AD7-2AB8D5C133A3}"/>
              </a:ext>
            </a:extLst>
          </p:cNvPr>
          <p:cNvSpPr>
            <a:spLocks noGrp="1"/>
          </p:cNvSpPr>
          <p:nvPr>
            <p:ph type="ctrTitle"/>
          </p:nvPr>
        </p:nvSpPr>
        <p:spPr/>
        <p:txBody>
          <a:bodyPr/>
          <a:lstStyle/>
          <a:p>
            <a:r>
              <a:rPr lang="zh-CN" altLang="en-US" b="1" dirty="0"/>
              <a:t>工业应用实践</a:t>
            </a:r>
          </a:p>
        </p:txBody>
      </p:sp>
      <p:sp>
        <p:nvSpPr>
          <p:cNvPr id="7" name="副标题 2">
            <a:extLst>
              <a:ext uri="{FF2B5EF4-FFF2-40B4-BE49-F238E27FC236}">
                <a16:creationId xmlns:a16="http://schemas.microsoft.com/office/drawing/2014/main" id="{19405DCC-B1FA-4375-8ABF-8A9B2CD70C12}"/>
              </a:ext>
            </a:extLst>
          </p:cNvPr>
          <p:cNvSpPr>
            <a:spLocks noGrp="1"/>
          </p:cNvSpPr>
          <p:nvPr>
            <p:ph type="subTitle" idx="1"/>
          </p:nvPr>
        </p:nvSpPr>
        <p:spPr>
          <a:xfrm>
            <a:off x="1524000" y="3602038"/>
            <a:ext cx="9144000" cy="1655762"/>
          </a:xfrm>
        </p:spPr>
        <p:txBody>
          <a:bodyPr/>
          <a:lstStyle/>
          <a:p>
            <a:endParaRPr lang="en-US" altLang="zh-CN" dirty="0"/>
          </a:p>
          <a:p>
            <a:r>
              <a:rPr lang="zh-CN" altLang="en-US" dirty="0"/>
              <a:t>洪青阳</a:t>
            </a:r>
          </a:p>
        </p:txBody>
      </p:sp>
    </p:spTree>
    <p:extLst>
      <p:ext uri="{BB962C8B-B14F-4D97-AF65-F5344CB8AC3E}">
        <p14:creationId xmlns:p14="http://schemas.microsoft.com/office/powerpoint/2010/main" val="200027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F1FA22-A947-4532-8BA9-C7880BA7CC03}"/>
              </a:ext>
            </a:extLst>
          </p:cNvPr>
          <p:cNvSpPr>
            <a:spLocks noGrp="1"/>
          </p:cNvSpPr>
          <p:nvPr>
            <p:ph type="title"/>
          </p:nvPr>
        </p:nvSpPr>
        <p:spPr/>
        <p:txBody>
          <a:bodyPr/>
          <a:lstStyle/>
          <a:p>
            <a:r>
              <a:rPr lang="en-US" altLang="zh-CN" dirty="0"/>
              <a:t>3</a:t>
            </a:r>
            <a:r>
              <a:rPr lang="zh-CN" altLang="en-US" dirty="0"/>
              <a:t>）</a:t>
            </a:r>
            <a:r>
              <a:rPr lang="zh-CN" altLang="zh-CN" dirty="0"/>
              <a:t>定制声学模型</a:t>
            </a:r>
            <a:endParaRPr lang="zh-CN" altLang="en-US" dirty="0"/>
          </a:p>
        </p:txBody>
      </p:sp>
      <p:sp>
        <p:nvSpPr>
          <p:cNvPr id="3" name="内容占位符 2">
            <a:extLst>
              <a:ext uri="{FF2B5EF4-FFF2-40B4-BE49-F238E27FC236}">
                <a16:creationId xmlns:a16="http://schemas.microsoft.com/office/drawing/2014/main" id="{165B36B5-B43F-4F18-B510-0D27F475CCA4}"/>
              </a:ext>
            </a:extLst>
          </p:cNvPr>
          <p:cNvSpPr>
            <a:spLocks noGrp="1"/>
          </p:cNvSpPr>
          <p:nvPr>
            <p:ph idx="4294967295"/>
          </p:nvPr>
        </p:nvSpPr>
        <p:spPr>
          <a:xfrm>
            <a:off x="845288" y="1388424"/>
            <a:ext cx="10515600" cy="1461308"/>
          </a:xfrm>
        </p:spPr>
        <p:txBody>
          <a:bodyPr>
            <a:normAutofit/>
          </a:bodyPr>
          <a:lstStyle/>
          <a:p>
            <a:r>
              <a:rPr lang="zh-CN" altLang="en-US" sz="2400" dirty="0"/>
              <a:t>如果采集设备比较特殊，跟常用的</a:t>
            </a:r>
            <a:r>
              <a:rPr lang="en-US" altLang="zh-CN" sz="2400" dirty="0"/>
              <a:t>PC</a:t>
            </a:r>
            <a:r>
              <a:rPr lang="zh-CN" altLang="en-US" sz="2400" dirty="0"/>
              <a:t>或手机麦克风差异较大，而声学模型的训练数据没有覆盖到这种录音，则识别性能会急剧下降，这也是一种跨信道问题。</a:t>
            </a:r>
            <a:endParaRPr lang="en-US" altLang="zh-CN" sz="2400" dirty="0"/>
          </a:p>
          <a:p>
            <a:pPr marL="0" indent="0">
              <a:buNone/>
            </a:pPr>
            <a:endParaRPr lang="zh-CN" altLang="en-US" sz="2400" dirty="0"/>
          </a:p>
        </p:txBody>
      </p:sp>
      <p:pic>
        <p:nvPicPr>
          <p:cNvPr id="4" name="图片 3">
            <a:extLst>
              <a:ext uri="{FF2B5EF4-FFF2-40B4-BE49-F238E27FC236}">
                <a16:creationId xmlns:a16="http://schemas.microsoft.com/office/drawing/2014/main" id="{33FEB232-BC41-4243-B029-6A2D32CA4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978" y="3338376"/>
            <a:ext cx="4286020" cy="2680463"/>
          </a:xfrm>
          <a:prstGeom prst="rect">
            <a:avLst/>
          </a:prstGeom>
        </p:spPr>
      </p:pic>
    </p:spTree>
    <p:extLst>
      <p:ext uri="{BB962C8B-B14F-4D97-AF65-F5344CB8AC3E}">
        <p14:creationId xmlns:p14="http://schemas.microsoft.com/office/powerpoint/2010/main" val="279174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F3C54-4746-4533-BEE5-D83D652705CD}"/>
              </a:ext>
            </a:extLst>
          </p:cNvPr>
          <p:cNvSpPr>
            <a:spLocks noGrp="1"/>
          </p:cNvSpPr>
          <p:nvPr>
            <p:ph type="title"/>
          </p:nvPr>
        </p:nvSpPr>
        <p:spPr/>
        <p:txBody>
          <a:bodyPr/>
          <a:lstStyle/>
          <a:p>
            <a:r>
              <a:rPr lang="en-US" altLang="zh-CN" dirty="0"/>
              <a:t>3</a:t>
            </a:r>
            <a:r>
              <a:rPr lang="zh-CN" altLang="en-US" dirty="0"/>
              <a:t>）</a:t>
            </a:r>
            <a:r>
              <a:rPr lang="zh-CN" altLang="zh-CN" dirty="0"/>
              <a:t>定制声学模型</a:t>
            </a:r>
            <a:r>
              <a:rPr lang="en-US" altLang="zh-CN" dirty="0"/>
              <a:t>—</a:t>
            </a:r>
            <a:r>
              <a:rPr lang="zh-CN" altLang="en-US" dirty="0"/>
              <a:t>迁移学习</a:t>
            </a:r>
          </a:p>
        </p:txBody>
      </p:sp>
      <p:pic>
        <p:nvPicPr>
          <p:cNvPr id="19" name="图片 18">
            <a:extLst>
              <a:ext uri="{FF2B5EF4-FFF2-40B4-BE49-F238E27FC236}">
                <a16:creationId xmlns:a16="http://schemas.microsoft.com/office/drawing/2014/main" id="{64584491-BC84-4CFC-B9BF-D5E395E7B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850" y="1016504"/>
            <a:ext cx="5269436" cy="5447414"/>
          </a:xfrm>
          <a:prstGeom prst="rect">
            <a:avLst/>
          </a:prstGeom>
        </p:spPr>
      </p:pic>
      <p:sp>
        <p:nvSpPr>
          <p:cNvPr id="20" name="文本框 19">
            <a:extLst>
              <a:ext uri="{FF2B5EF4-FFF2-40B4-BE49-F238E27FC236}">
                <a16:creationId xmlns:a16="http://schemas.microsoft.com/office/drawing/2014/main" id="{1CBAE931-299E-47FB-BDC0-523792359802}"/>
              </a:ext>
            </a:extLst>
          </p:cNvPr>
          <p:cNvSpPr txBox="1"/>
          <p:nvPr/>
        </p:nvSpPr>
        <p:spPr>
          <a:xfrm>
            <a:off x="583500" y="1240580"/>
            <a:ext cx="5696797" cy="707886"/>
          </a:xfrm>
          <a:prstGeom prst="rect">
            <a:avLst/>
          </a:prstGeom>
          <a:noFill/>
        </p:spPr>
        <p:txBody>
          <a:bodyPr wrap="square" rtlCol="0">
            <a:spAutoFit/>
          </a:bodyPr>
          <a:lstStyle/>
          <a:p>
            <a:r>
              <a:rPr lang="en-US" altLang="zh-CN" sz="2000" dirty="0"/>
              <a:t>DNN</a:t>
            </a:r>
            <a:r>
              <a:rPr lang="zh-CN" altLang="en-US" sz="2000" dirty="0"/>
              <a:t>迁移学习：适配不同场景（包括不同终端，不同格式等）</a:t>
            </a:r>
          </a:p>
        </p:txBody>
      </p:sp>
      <p:sp>
        <p:nvSpPr>
          <p:cNvPr id="21" name="圆角矩形 4">
            <a:extLst>
              <a:ext uri="{FF2B5EF4-FFF2-40B4-BE49-F238E27FC236}">
                <a16:creationId xmlns:a16="http://schemas.microsoft.com/office/drawing/2014/main" id="{CC34DCA8-1C82-466C-A0C3-DE2653B962F4}"/>
              </a:ext>
            </a:extLst>
          </p:cNvPr>
          <p:cNvSpPr/>
          <p:nvPr/>
        </p:nvSpPr>
        <p:spPr>
          <a:xfrm>
            <a:off x="294405" y="3811464"/>
            <a:ext cx="1728192"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DNN</a:t>
            </a:r>
            <a:endParaRPr lang="zh-CN" altLang="en-US" dirty="0">
              <a:latin typeface="华文楷体" panose="02010600040101010101" pitchFamily="2" charset="-122"/>
              <a:ea typeface="华文楷体" panose="02010600040101010101" pitchFamily="2" charset="-122"/>
            </a:endParaRPr>
          </a:p>
        </p:txBody>
      </p:sp>
      <p:cxnSp>
        <p:nvCxnSpPr>
          <p:cNvPr id="22" name="直接箭头连接符 21">
            <a:extLst>
              <a:ext uri="{FF2B5EF4-FFF2-40B4-BE49-F238E27FC236}">
                <a16:creationId xmlns:a16="http://schemas.microsoft.com/office/drawing/2014/main" id="{44069694-B4A9-48DB-A430-080C6EA9ECBC}"/>
              </a:ext>
            </a:extLst>
          </p:cNvPr>
          <p:cNvCxnSpPr/>
          <p:nvPr/>
        </p:nvCxnSpPr>
        <p:spPr>
          <a:xfrm>
            <a:off x="1158501" y="3235400"/>
            <a:ext cx="0" cy="576064"/>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3" name="直接箭头连接符 22">
            <a:extLst>
              <a:ext uri="{FF2B5EF4-FFF2-40B4-BE49-F238E27FC236}">
                <a16:creationId xmlns:a16="http://schemas.microsoft.com/office/drawing/2014/main" id="{077D099A-9D0A-41C4-A7D1-CEF6386948D4}"/>
              </a:ext>
            </a:extLst>
          </p:cNvPr>
          <p:cNvCxnSpPr/>
          <p:nvPr/>
        </p:nvCxnSpPr>
        <p:spPr>
          <a:xfrm>
            <a:off x="1158501" y="4603552"/>
            <a:ext cx="0" cy="576064"/>
          </a:xfrm>
          <a:prstGeom prst="straightConnector1">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24" name="圆角矩形 10">
            <a:extLst>
              <a:ext uri="{FF2B5EF4-FFF2-40B4-BE49-F238E27FC236}">
                <a16:creationId xmlns:a16="http://schemas.microsoft.com/office/drawing/2014/main" id="{3205AAEA-CEE4-4BAE-A170-33E4389F9E23}"/>
              </a:ext>
            </a:extLst>
          </p:cNvPr>
          <p:cNvSpPr/>
          <p:nvPr/>
        </p:nvSpPr>
        <p:spPr>
          <a:xfrm>
            <a:off x="3109391" y="3811464"/>
            <a:ext cx="1728192" cy="79208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latin typeface="华文楷体" panose="02010600040101010101" pitchFamily="2" charset="-122"/>
                <a:ea typeface="华文楷体" panose="02010600040101010101" pitchFamily="2" charset="-122"/>
              </a:rPr>
              <a:t>DNN</a:t>
            </a:r>
            <a:endParaRPr lang="zh-CN" altLang="en-US" dirty="0">
              <a:latin typeface="华文楷体" panose="02010600040101010101" pitchFamily="2" charset="-122"/>
              <a:ea typeface="华文楷体" panose="02010600040101010101" pitchFamily="2" charset="-122"/>
            </a:endParaRPr>
          </a:p>
        </p:txBody>
      </p:sp>
      <p:cxnSp>
        <p:nvCxnSpPr>
          <p:cNvPr id="25" name="直接箭头连接符 24">
            <a:extLst>
              <a:ext uri="{FF2B5EF4-FFF2-40B4-BE49-F238E27FC236}">
                <a16:creationId xmlns:a16="http://schemas.microsoft.com/office/drawing/2014/main" id="{2D4E43A7-67A1-4487-BAAA-03AF2C90B278}"/>
              </a:ext>
            </a:extLst>
          </p:cNvPr>
          <p:cNvCxnSpPr/>
          <p:nvPr/>
        </p:nvCxnSpPr>
        <p:spPr>
          <a:xfrm>
            <a:off x="3973487" y="3235400"/>
            <a:ext cx="0" cy="576064"/>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6" name="直接箭头连接符 25">
            <a:extLst>
              <a:ext uri="{FF2B5EF4-FFF2-40B4-BE49-F238E27FC236}">
                <a16:creationId xmlns:a16="http://schemas.microsoft.com/office/drawing/2014/main" id="{559714D4-074E-4364-BFFE-CCE5AE97B3A0}"/>
              </a:ext>
            </a:extLst>
          </p:cNvPr>
          <p:cNvCxnSpPr/>
          <p:nvPr/>
        </p:nvCxnSpPr>
        <p:spPr>
          <a:xfrm>
            <a:off x="3973487" y="4603552"/>
            <a:ext cx="0" cy="576064"/>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7" name="TextBox 17">
                <a:extLst>
                  <a:ext uri="{FF2B5EF4-FFF2-40B4-BE49-F238E27FC236}">
                    <a16:creationId xmlns:a16="http://schemas.microsoft.com/office/drawing/2014/main" id="{A500C475-33CB-42B2-A175-AA475C46028C}"/>
                  </a:ext>
                </a:extLst>
              </p:cNvPr>
              <p:cNvSpPr txBox="1"/>
              <p:nvPr/>
            </p:nvSpPr>
            <p:spPr>
              <a:xfrm>
                <a:off x="960005" y="5210974"/>
                <a:ext cx="5084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𝑿</m:t>
                          </m:r>
                        </m:e>
                        <m:sub>
                          <m:r>
                            <a:rPr lang="en-US" altLang="zh-CN" b="1" i="1" smtClean="0">
                              <a:latin typeface="Cambria Math" panose="02040503050406030204" pitchFamily="18" charset="0"/>
                              <a:cs typeface="Times New Roman" panose="02020603050405020304" pitchFamily="18" charset="0"/>
                            </a:rPr>
                            <m:t>𝑺</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27" name="TextBox 17">
                <a:extLst>
                  <a:ext uri="{FF2B5EF4-FFF2-40B4-BE49-F238E27FC236}">
                    <a16:creationId xmlns:a16="http://schemas.microsoft.com/office/drawing/2014/main" id="{A500C475-33CB-42B2-A175-AA475C46028C}"/>
                  </a:ext>
                </a:extLst>
              </p:cNvPr>
              <p:cNvSpPr txBox="1">
                <a:spLocks noRot="1" noChangeAspect="1" noMove="1" noResize="1" noEditPoints="1" noAdjustHandles="1" noChangeArrowheads="1" noChangeShapeType="1" noTextEdit="1"/>
              </p:cNvSpPr>
              <p:nvPr/>
            </p:nvSpPr>
            <p:spPr>
              <a:xfrm>
                <a:off x="960005" y="5210974"/>
                <a:ext cx="508409" cy="369332"/>
              </a:xfrm>
              <a:prstGeom prst="rect">
                <a:avLst/>
              </a:prstGeom>
              <a:blipFill>
                <a:blip r:embed="rId5"/>
                <a:stretch>
                  <a:fillRect b="-1667"/>
                </a:stretch>
              </a:blipFill>
            </p:spPr>
            <p:txBody>
              <a:bodyPr/>
              <a:lstStyle/>
              <a:p>
                <a:r>
                  <a:rPr lang="zh-CN" altLang="en-US">
                    <a:noFill/>
                  </a:rPr>
                  <a:t> </a:t>
                </a:r>
              </a:p>
            </p:txBody>
          </p:sp>
        </mc:Fallback>
      </mc:AlternateContent>
      <p:sp>
        <p:nvSpPr>
          <p:cNvPr id="28" name="TextBox 25">
            <a:extLst>
              <a:ext uri="{FF2B5EF4-FFF2-40B4-BE49-F238E27FC236}">
                <a16:creationId xmlns:a16="http://schemas.microsoft.com/office/drawing/2014/main" id="{4782D157-A4D0-40AD-9A32-4E4E654F309F}"/>
              </a:ext>
            </a:extLst>
          </p:cNvPr>
          <p:cNvSpPr txBox="1"/>
          <p:nvPr/>
        </p:nvSpPr>
        <p:spPr>
          <a:xfrm>
            <a:off x="294405" y="3395209"/>
            <a:ext cx="877163"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源领域</a:t>
            </a:r>
          </a:p>
        </p:txBody>
      </p:sp>
      <p:sp>
        <p:nvSpPr>
          <p:cNvPr id="29" name="TextBox 26">
            <a:extLst>
              <a:ext uri="{FF2B5EF4-FFF2-40B4-BE49-F238E27FC236}">
                <a16:creationId xmlns:a16="http://schemas.microsoft.com/office/drawing/2014/main" id="{A0F3AC4E-EF60-4A72-B84C-E1229A5459EB}"/>
              </a:ext>
            </a:extLst>
          </p:cNvPr>
          <p:cNvSpPr txBox="1"/>
          <p:nvPr/>
        </p:nvSpPr>
        <p:spPr>
          <a:xfrm>
            <a:off x="2929995" y="3390002"/>
            <a:ext cx="1107996"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目标领域</a:t>
            </a:r>
          </a:p>
        </p:txBody>
      </p:sp>
      <p:sp>
        <p:nvSpPr>
          <p:cNvPr id="30" name="TextBox 27">
            <a:extLst>
              <a:ext uri="{FF2B5EF4-FFF2-40B4-BE49-F238E27FC236}">
                <a16:creationId xmlns:a16="http://schemas.microsoft.com/office/drawing/2014/main" id="{B0D28E70-D055-4D6D-8BAE-80EC646FBA6C}"/>
              </a:ext>
            </a:extLst>
          </p:cNvPr>
          <p:cNvSpPr txBox="1"/>
          <p:nvPr/>
        </p:nvSpPr>
        <p:spPr>
          <a:xfrm>
            <a:off x="2018530" y="3798755"/>
            <a:ext cx="1107996" cy="369332"/>
          </a:xfrm>
          <a:prstGeom prst="rect">
            <a:avLst/>
          </a:prstGeom>
          <a:noFill/>
        </p:spPr>
        <p:txBody>
          <a:bodyPr wrap="none" rtlCol="0">
            <a:spAutoFit/>
          </a:bodyPr>
          <a:lstStyle/>
          <a:p>
            <a:r>
              <a:rPr lang="zh-CN" altLang="en-US" dirty="0">
                <a:latin typeface="华文楷体" panose="02010600040101010101" pitchFamily="2" charset="-122"/>
                <a:ea typeface="华文楷体" panose="02010600040101010101" pitchFamily="2" charset="-122"/>
              </a:rPr>
              <a:t>迁移学习</a:t>
            </a:r>
          </a:p>
        </p:txBody>
      </p:sp>
      <mc:AlternateContent xmlns:mc="http://schemas.openxmlformats.org/markup-compatibility/2006" xmlns:a14="http://schemas.microsoft.com/office/drawing/2010/main">
        <mc:Choice Requires="a14">
          <p:sp>
            <p:nvSpPr>
              <p:cNvPr id="31" name="TextBox 17">
                <a:extLst>
                  <a:ext uri="{FF2B5EF4-FFF2-40B4-BE49-F238E27FC236}">
                    <a16:creationId xmlns:a16="http://schemas.microsoft.com/office/drawing/2014/main" id="{9F824287-1490-4634-9246-393A4FF8FFAC}"/>
                  </a:ext>
                </a:extLst>
              </p:cNvPr>
              <p:cNvSpPr txBox="1"/>
              <p:nvPr/>
            </p:nvSpPr>
            <p:spPr>
              <a:xfrm>
                <a:off x="984252" y="2825726"/>
                <a:ext cx="493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𝒀</m:t>
                          </m:r>
                        </m:e>
                        <m:sub>
                          <m:r>
                            <a:rPr lang="en-US" altLang="zh-CN" b="1" i="1" smtClean="0">
                              <a:latin typeface="Cambria Math" panose="02040503050406030204" pitchFamily="18" charset="0"/>
                              <a:cs typeface="Times New Roman" panose="02020603050405020304" pitchFamily="18" charset="0"/>
                            </a:rPr>
                            <m:t>𝑺</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31" name="TextBox 17">
                <a:extLst>
                  <a:ext uri="{FF2B5EF4-FFF2-40B4-BE49-F238E27FC236}">
                    <a16:creationId xmlns:a16="http://schemas.microsoft.com/office/drawing/2014/main" id="{9F824287-1490-4634-9246-393A4FF8FFAC}"/>
                  </a:ext>
                </a:extLst>
              </p:cNvPr>
              <p:cNvSpPr txBox="1">
                <a:spLocks noRot="1" noChangeAspect="1" noMove="1" noResize="1" noEditPoints="1" noAdjustHandles="1" noChangeArrowheads="1" noChangeShapeType="1" noTextEdit="1"/>
              </p:cNvSpPr>
              <p:nvPr/>
            </p:nvSpPr>
            <p:spPr>
              <a:xfrm>
                <a:off x="984252" y="2825726"/>
                <a:ext cx="493981" cy="369332"/>
              </a:xfrm>
              <a:prstGeom prst="rect">
                <a:avLst/>
              </a:prstGeom>
              <a:blipFill>
                <a:blip r:embed="rId6"/>
                <a:stretch>
                  <a:fillRect b="-1667"/>
                </a:stretch>
              </a:blipFill>
            </p:spPr>
            <p:txBody>
              <a:bodyPr/>
              <a:lstStyle/>
              <a:p>
                <a:r>
                  <a:rPr lang="zh-CN" altLang="en-US">
                    <a:noFill/>
                  </a:rPr>
                  <a:t> </a:t>
                </a:r>
              </a:p>
            </p:txBody>
          </p:sp>
        </mc:Fallback>
      </mc:AlternateContent>
      <p:sp>
        <p:nvSpPr>
          <p:cNvPr id="32" name="箭头: 右 31">
            <a:extLst>
              <a:ext uri="{FF2B5EF4-FFF2-40B4-BE49-F238E27FC236}">
                <a16:creationId xmlns:a16="http://schemas.microsoft.com/office/drawing/2014/main" id="{EFE31B36-E33F-45D0-8DDA-51C138F84EAB}"/>
              </a:ext>
            </a:extLst>
          </p:cNvPr>
          <p:cNvSpPr/>
          <p:nvPr/>
        </p:nvSpPr>
        <p:spPr>
          <a:xfrm>
            <a:off x="2018530" y="4118470"/>
            <a:ext cx="1090861" cy="18354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3" name="TextBox 17">
                <a:extLst>
                  <a:ext uri="{FF2B5EF4-FFF2-40B4-BE49-F238E27FC236}">
                    <a16:creationId xmlns:a16="http://schemas.microsoft.com/office/drawing/2014/main" id="{7D4CA4E7-8F2E-4B54-BAA6-109D5AD032C4}"/>
                  </a:ext>
                </a:extLst>
              </p:cNvPr>
              <p:cNvSpPr txBox="1"/>
              <p:nvPr/>
            </p:nvSpPr>
            <p:spPr>
              <a:xfrm>
                <a:off x="3768415" y="2835511"/>
                <a:ext cx="503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𝒀</m:t>
                          </m:r>
                        </m:e>
                        <m:sub>
                          <m:r>
                            <a:rPr lang="en-US" altLang="zh-CN" b="1" i="1" smtClean="0">
                              <a:latin typeface="Cambria Math" panose="02040503050406030204" pitchFamily="18" charset="0"/>
                              <a:cs typeface="Times New Roman" panose="02020603050405020304" pitchFamily="18" charset="0"/>
                            </a:rPr>
                            <m:t>𝑻</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33" name="TextBox 17">
                <a:extLst>
                  <a:ext uri="{FF2B5EF4-FFF2-40B4-BE49-F238E27FC236}">
                    <a16:creationId xmlns:a16="http://schemas.microsoft.com/office/drawing/2014/main" id="{7D4CA4E7-8F2E-4B54-BAA6-109D5AD032C4}"/>
                  </a:ext>
                </a:extLst>
              </p:cNvPr>
              <p:cNvSpPr txBox="1">
                <a:spLocks noRot="1" noChangeAspect="1" noMove="1" noResize="1" noEditPoints="1" noAdjustHandles="1" noChangeArrowheads="1" noChangeShapeType="1" noTextEdit="1"/>
              </p:cNvSpPr>
              <p:nvPr/>
            </p:nvSpPr>
            <p:spPr>
              <a:xfrm>
                <a:off x="3768415" y="2835511"/>
                <a:ext cx="503599" cy="369332"/>
              </a:xfrm>
              <a:prstGeom prst="rect">
                <a:avLst/>
              </a:prstGeom>
              <a:blipFill>
                <a:blip r:embed="rId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17">
                <a:extLst>
                  <a:ext uri="{FF2B5EF4-FFF2-40B4-BE49-F238E27FC236}">
                    <a16:creationId xmlns:a16="http://schemas.microsoft.com/office/drawing/2014/main" id="{F69F105F-9421-47B5-B6CB-F85A04F36468}"/>
                  </a:ext>
                </a:extLst>
              </p:cNvPr>
              <p:cNvSpPr txBox="1"/>
              <p:nvPr/>
            </p:nvSpPr>
            <p:spPr>
              <a:xfrm>
                <a:off x="3696751" y="5179616"/>
                <a:ext cx="518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cs typeface="Times New Roman" panose="02020603050405020304" pitchFamily="18" charset="0"/>
                            </a:rPr>
                          </m:ctrlPr>
                        </m:sSubPr>
                        <m:e>
                          <m:r>
                            <a:rPr lang="en-US" altLang="zh-CN" b="1" i="1" smtClean="0">
                              <a:latin typeface="Cambria Math" panose="02040503050406030204" pitchFamily="18" charset="0"/>
                              <a:cs typeface="Times New Roman" panose="02020603050405020304" pitchFamily="18" charset="0"/>
                            </a:rPr>
                            <m:t>𝑿</m:t>
                          </m:r>
                        </m:e>
                        <m:sub>
                          <m:r>
                            <a:rPr lang="en-US" altLang="zh-CN" b="1" i="1" smtClean="0">
                              <a:latin typeface="Cambria Math" panose="02040503050406030204" pitchFamily="18" charset="0"/>
                              <a:cs typeface="Times New Roman" panose="02020603050405020304" pitchFamily="18" charset="0"/>
                            </a:rPr>
                            <m:t>𝑻</m:t>
                          </m:r>
                        </m:sub>
                      </m:sSub>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34" name="TextBox 17">
                <a:extLst>
                  <a:ext uri="{FF2B5EF4-FFF2-40B4-BE49-F238E27FC236}">
                    <a16:creationId xmlns:a16="http://schemas.microsoft.com/office/drawing/2014/main" id="{F69F105F-9421-47B5-B6CB-F85A04F36468}"/>
                  </a:ext>
                </a:extLst>
              </p:cNvPr>
              <p:cNvSpPr txBox="1">
                <a:spLocks noRot="1" noChangeAspect="1" noMove="1" noResize="1" noEditPoints="1" noAdjustHandles="1" noChangeArrowheads="1" noChangeShapeType="1" noTextEdit="1"/>
              </p:cNvSpPr>
              <p:nvPr/>
            </p:nvSpPr>
            <p:spPr>
              <a:xfrm>
                <a:off x="3696751" y="5179616"/>
                <a:ext cx="518026" cy="369332"/>
              </a:xfrm>
              <a:prstGeom prst="rect">
                <a:avLst/>
              </a:prstGeom>
              <a:blipFill>
                <a:blip r:embed="rId8"/>
                <a:stretch>
                  <a:fillRect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94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A68DAF-DB0C-4F72-8D74-AE64B7F02467}"/>
              </a:ext>
            </a:extLst>
          </p:cNvPr>
          <p:cNvSpPr>
            <a:spLocks noGrp="1"/>
          </p:cNvSpPr>
          <p:nvPr>
            <p:ph type="title"/>
          </p:nvPr>
        </p:nvSpPr>
        <p:spPr/>
        <p:txBody>
          <a:bodyPr/>
          <a:lstStyle/>
          <a:p>
            <a:r>
              <a:rPr lang="en-US" altLang="zh-CN" dirty="0"/>
              <a:t>8k</a:t>
            </a:r>
            <a:r>
              <a:rPr lang="zh-CN" altLang="en-US" dirty="0"/>
              <a:t>电话语音识别</a:t>
            </a:r>
          </a:p>
        </p:txBody>
      </p:sp>
      <p:sp>
        <p:nvSpPr>
          <p:cNvPr id="4" name="文本框 3">
            <a:extLst>
              <a:ext uri="{FF2B5EF4-FFF2-40B4-BE49-F238E27FC236}">
                <a16:creationId xmlns:a16="http://schemas.microsoft.com/office/drawing/2014/main" id="{153416B1-5F05-49AC-815C-3D469469F078}"/>
              </a:ext>
            </a:extLst>
          </p:cNvPr>
          <p:cNvSpPr txBox="1"/>
          <p:nvPr/>
        </p:nvSpPr>
        <p:spPr>
          <a:xfrm>
            <a:off x="583500" y="1240580"/>
            <a:ext cx="9049598" cy="3477875"/>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工业界：识别准确率普遍在</a:t>
            </a:r>
            <a:r>
              <a:rPr lang="en-US" altLang="zh-CN" sz="2000" dirty="0">
                <a:latin typeface="等线" panose="02010600030101010101" pitchFamily="2" charset="-122"/>
                <a:ea typeface="等线" panose="02010600030101010101" pitchFamily="2" charset="-122"/>
              </a:rPr>
              <a:t>80~90%</a:t>
            </a:r>
            <a:r>
              <a:rPr lang="zh-CN" altLang="en-US" sz="2000" dirty="0">
                <a:latin typeface="等线" panose="02010600030101010101" pitchFamily="2" charset="-122"/>
                <a:ea typeface="等线" panose="02010600030101010101" pitchFamily="2" charset="-122"/>
              </a:rPr>
              <a:t>，与手机</a:t>
            </a:r>
            <a:r>
              <a:rPr lang="en-US" altLang="zh-CN" sz="2000" dirty="0">
                <a:latin typeface="等线" panose="02010600030101010101" pitchFamily="2" charset="-122"/>
                <a:ea typeface="等线" panose="02010600030101010101" pitchFamily="2" charset="-122"/>
              </a:rPr>
              <a:t>APP</a:t>
            </a:r>
            <a:r>
              <a:rPr lang="zh-CN" altLang="en-US" sz="2000" dirty="0">
                <a:latin typeface="等线" panose="02010600030101010101" pitchFamily="2" charset="-122"/>
                <a:ea typeface="等线" panose="02010600030101010101" pitchFamily="2" charset="-122"/>
              </a:rPr>
              <a:t>识别（</a:t>
            </a:r>
            <a:r>
              <a:rPr lang="en-US" altLang="zh-CN" sz="2000" dirty="0">
                <a:latin typeface="等线" panose="02010600030101010101" pitchFamily="2" charset="-122"/>
                <a:ea typeface="等线" panose="02010600030101010101" pitchFamily="2" charset="-122"/>
              </a:rPr>
              <a:t>16k</a:t>
            </a:r>
            <a:r>
              <a:rPr lang="zh-CN" altLang="en-US" sz="2000" dirty="0">
                <a:latin typeface="等线" panose="02010600030101010101" pitchFamily="2" charset="-122"/>
                <a:ea typeface="等线" panose="02010600030101010101" pitchFamily="2" charset="-122"/>
              </a:rPr>
              <a:t>）差距较大。</a:t>
            </a:r>
            <a:endParaRPr lang="en-US" altLang="zh-CN" sz="2000" dirty="0">
              <a:latin typeface="等线" panose="02010600030101010101" pitchFamily="2" charset="-122"/>
              <a:ea typeface="等线" panose="02010600030101010101" pitchFamily="2" charset="-122"/>
            </a:endParaRPr>
          </a:p>
          <a:p>
            <a:endParaRPr lang="en-US" altLang="zh-CN"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声学模型存在问题：</a:t>
            </a:r>
            <a:endParaRPr lang="en-US" altLang="zh-CN" sz="20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采样率</a:t>
            </a:r>
            <a:r>
              <a:rPr lang="en-US" altLang="zh-CN" sz="2000" dirty="0">
                <a:latin typeface="等线" panose="02010600030101010101" pitchFamily="2" charset="-122"/>
                <a:ea typeface="等线" panose="02010600030101010101" pitchFamily="2" charset="-122"/>
              </a:rPr>
              <a:t>8kHz</a:t>
            </a:r>
            <a:r>
              <a:rPr lang="zh-CN" altLang="en-US" sz="2000" dirty="0">
                <a:latin typeface="等线" panose="02010600030101010101" pitchFamily="2" charset="-122"/>
                <a:ea typeface="等线" panose="02010600030101010101" pitchFamily="2" charset="-122"/>
              </a:rPr>
              <a:t>：采集信道与麦克风差异很大，不能直接用</a:t>
            </a:r>
            <a:r>
              <a:rPr lang="en-US" altLang="zh-CN" sz="2000" dirty="0">
                <a:latin typeface="等线" panose="02010600030101010101" pitchFamily="2" charset="-122"/>
                <a:ea typeface="等线" panose="02010600030101010101" pitchFamily="2" charset="-122"/>
              </a:rPr>
              <a:t>16k</a:t>
            </a:r>
            <a:r>
              <a:rPr lang="zh-CN" altLang="en-US" sz="2000" dirty="0">
                <a:latin typeface="等线" panose="02010600030101010101" pitchFamily="2" charset="-122"/>
                <a:ea typeface="等线" panose="02010600030101010101" pitchFamily="2" charset="-122"/>
              </a:rPr>
              <a:t>模型识别；</a:t>
            </a:r>
            <a:endParaRPr lang="en-US" altLang="zh-CN" sz="20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特种设备：量化编码存在失真；</a:t>
            </a:r>
            <a:endParaRPr lang="en-US" altLang="zh-CN" sz="20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快语速：识别变差；</a:t>
            </a:r>
            <a:endParaRPr lang="en-US" altLang="zh-CN" sz="2000" dirty="0">
              <a:latin typeface="等线" panose="02010600030101010101" pitchFamily="2" charset="-122"/>
              <a:ea typeface="等线" panose="02010600030101010101" pitchFamily="2" charset="-122"/>
            </a:endParaRPr>
          </a:p>
          <a:p>
            <a:endParaRPr lang="en-US" altLang="zh-CN"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语言模型存在问题：</a:t>
            </a:r>
            <a:endParaRPr lang="en-US" altLang="zh-CN" sz="20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口语化表达难以覆盖；</a:t>
            </a:r>
            <a:endParaRPr lang="en-US" altLang="zh-CN" sz="2000" dirty="0">
              <a:latin typeface="等线" panose="02010600030101010101" pitchFamily="2" charset="-122"/>
              <a:ea typeface="等线" panose="02010600030101010101" pitchFamily="2" charset="-122"/>
            </a:endParaRPr>
          </a:p>
          <a:p>
            <a:pPr marL="342900" indent="-342900">
              <a:buFont typeface="Arial" panose="020B0604020202020204" pitchFamily="34" charset="0"/>
              <a:buChar char="•"/>
            </a:pPr>
            <a:r>
              <a:rPr lang="zh-CN" altLang="en-US" sz="2000" dirty="0">
                <a:latin typeface="等线" panose="02010600030101010101" pitchFamily="2" charset="-122"/>
                <a:ea typeface="等线" panose="02010600030101010101" pitchFamily="2" charset="-122"/>
              </a:rPr>
              <a:t>通用领域与专业领域较难平衡；</a:t>
            </a:r>
            <a:endParaRPr lang="en-US" altLang="zh-CN" sz="2000" dirty="0">
              <a:latin typeface="等线" panose="02010600030101010101" pitchFamily="2" charset="-122"/>
              <a:ea typeface="等线" panose="02010600030101010101" pitchFamily="2" charset="-122"/>
            </a:endParaRPr>
          </a:p>
          <a:p>
            <a:endParaRPr lang="zh-CN" altLang="en-US" sz="2000"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DF5D0348-0A8A-4364-B620-826C49E41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399" y="3478619"/>
            <a:ext cx="4711996" cy="2650498"/>
          </a:xfrm>
          <a:prstGeom prst="rect">
            <a:avLst/>
          </a:prstGeom>
        </p:spPr>
      </p:pic>
      <p:sp>
        <p:nvSpPr>
          <p:cNvPr id="6" name="文本框 5">
            <a:extLst>
              <a:ext uri="{FF2B5EF4-FFF2-40B4-BE49-F238E27FC236}">
                <a16:creationId xmlns:a16="http://schemas.microsoft.com/office/drawing/2014/main" id="{F60BBDCE-2F96-4EF2-8A74-90A48FBBE022}"/>
              </a:ext>
            </a:extLst>
          </p:cNvPr>
          <p:cNvSpPr txBox="1"/>
          <p:nvPr/>
        </p:nvSpPr>
        <p:spPr>
          <a:xfrm>
            <a:off x="651794" y="4997029"/>
            <a:ext cx="2954655" cy="1200329"/>
          </a:xfrm>
          <a:prstGeom prst="rect">
            <a:avLst/>
          </a:prstGeom>
          <a:noFill/>
        </p:spPr>
        <p:txBody>
          <a:bodyPr wrap="none" rtlCol="0">
            <a:spAutoFit/>
          </a:bodyPr>
          <a:lstStyle/>
          <a:p>
            <a:r>
              <a:rPr lang="zh-CN" altLang="en-US" sz="2400" dirty="0">
                <a:solidFill>
                  <a:srgbClr val="FF0000"/>
                </a:solidFill>
                <a:latin typeface="等线" panose="02010600030101010101" pitchFamily="2" charset="-122"/>
                <a:ea typeface="等线" panose="02010600030101010101" pitchFamily="2" charset="-122"/>
              </a:rPr>
              <a:t>可归结为两大原因：</a:t>
            </a:r>
            <a:endParaRPr lang="en-US" altLang="zh-CN" sz="2400" dirty="0">
              <a:solidFill>
                <a:srgbClr val="FF0000"/>
              </a:solidFill>
              <a:latin typeface="等线" panose="02010600030101010101" pitchFamily="2" charset="-122"/>
              <a:ea typeface="等线" panose="02010600030101010101" pitchFamily="2" charset="-122"/>
            </a:endParaRPr>
          </a:p>
          <a:p>
            <a:pPr marL="457200" indent="-457200">
              <a:buFont typeface="+mj-lt"/>
              <a:buAutoNum type="arabicPeriod"/>
            </a:pPr>
            <a:r>
              <a:rPr lang="zh-CN" altLang="en-US" sz="2400" dirty="0">
                <a:solidFill>
                  <a:srgbClr val="FF0000"/>
                </a:solidFill>
                <a:latin typeface="等线" panose="02010600030101010101" pitchFamily="2" charset="-122"/>
                <a:ea typeface="等线" panose="02010600030101010101" pitchFamily="2" charset="-122"/>
              </a:rPr>
              <a:t>信道差异</a:t>
            </a:r>
            <a:endParaRPr lang="en-US" altLang="zh-CN" sz="2400" dirty="0">
              <a:solidFill>
                <a:srgbClr val="FF0000"/>
              </a:solidFill>
              <a:latin typeface="等线" panose="02010600030101010101" pitchFamily="2" charset="-122"/>
              <a:ea typeface="等线" panose="02010600030101010101" pitchFamily="2" charset="-122"/>
            </a:endParaRPr>
          </a:p>
          <a:p>
            <a:pPr marL="457200" indent="-457200">
              <a:buFont typeface="+mj-lt"/>
              <a:buAutoNum type="arabicPeriod"/>
            </a:pPr>
            <a:r>
              <a:rPr lang="zh-CN" altLang="en-US" sz="2400" dirty="0">
                <a:solidFill>
                  <a:srgbClr val="FF0000"/>
                </a:solidFill>
                <a:latin typeface="等线" panose="02010600030101010101" pitchFamily="2" charset="-122"/>
                <a:ea typeface="等线" panose="02010600030101010101" pitchFamily="2" charset="-122"/>
              </a:rPr>
              <a:t>口语化识别</a:t>
            </a:r>
          </a:p>
        </p:txBody>
      </p:sp>
    </p:spTree>
    <p:custDataLst>
      <p:tags r:id="rId1"/>
    </p:custDataLst>
    <p:extLst>
      <p:ext uri="{BB962C8B-B14F-4D97-AF65-F5344CB8AC3E}">
        <p14:creationId xmlns:p14="http://schemas.microsoft.com/office/powerpoint/2010/main" val="149065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E5C01-BD34-4E16-B00D-1C94A62A575F}"/>
              </a:ext>
            </a:extLst>
          </p:cNvPr>
          <p:cNvSpPr>
            <a:spLocks noGrp="1"/>
          </p:cNvSpPr>
          <p:nvPr>
            <p:ph type="title"/>
          </p:nvPr>
        </p:nvSpPr>
        <p:spPr/>
        <p:txBody>
          <a:bodyPr/>
          <a:lstStyle/>
          <a:p>
            <a:r>
              <a:rPr lang="zh-CN" altLang="en-US" dirty="0"/>
              <a:t>模型优化方案</a:t>
            </a:r>
          </a:p>
        </p:txBody>
      </p:sp>
      <p:sp>
        <p:nvSpPr>
          <p:cNvPr id="4" name="矩形 3">
            <a:extLst>
              <a:ext uri="{FF2B5EF4-FFF2-40B4-BE49-F238E27FC236}">
                <a16:creationId xmlns:a16="http://schemas.microsoft.com/office/drawing/2014/main" id="{F7AEE783-58CD-49CC-BB94-A8BD6EC37371}"/>
              </a:ext>
            </a:extLst>
          </p:cNvPr>
          <p:cNvSpPr/>
          <p:nvPr/>
        </p:nvSpPr>
        <p:spPr>
          <a:xfrm>
            <a:off x="4777120" y="2966506"/>
            <a:ext cx="1437780" cy="7192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600" dirty="0">
                <a:latin typeface="等线" panose="02010600030101010101" pitchFamily="2" charset="-122"/>
                <a:ea typeface="等线" panose="02010600030101010101" pitchFamily="2" charset="-122"/>
              </a:rPr>
              <a:t>WFST</a:t>
            </a:r>
          </a:p>
          <a:p>
            <a:pPr algn="ctr"/>
            <a:r>
              <a:rPr lang="zh-CN" altLang="en-US" sz="1600" dirty="0">
                <a:latin typeface="等线" panose="02010600030101010101" pitchFamily="2" charset="-122"/>
                <a:ea typeface="等线" panose="02010600030101010101" pitchFamily="2" charset="-122"/>
              </a:rPr>
              <a:t>解码器</a:t>
            </a:r>
          </a:p>
        </p:txBody>
      </p:sp>
      <p:sp>
        <p:nvSpPr>
          <p:cNvPr id="5" name="矩形 4">
            <a:extLst>
              <a:ext uri="{FF2B5EF4-FFF2-40B4-BE49-F238E27FC236}">
                <a16:creationId xmlns:a16="http://schemas.microsoft.com/office/drawing/2014/main" id="{2B19AF8A-717D-4171-A7D1-27DDB62B7032}"/>
              </a:ext>
            </a:extLst>
          </p:cNvPr>
          <p:cNvSpPr/>
          <p:nvPr/>
        </p:nvSpPr>
        <p:spPr>
          <a:xfrm>
            <a:off x="2124315" y="2966506"/>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等线" panose="02010600030101010101" pitchFamily="2" charset="-122"/>
                <a:ea typeface="等线" panose="02010600030101010101" pitchFamily="2" charset="-122"/>
              </a:rPr>
              <a:t>特征提取</a:t>
            </a:r>
          </a:p>
        </p:txBody>
      </p:sp>
      <p:sp>
        <p:nvSpPr>
          <p:cNvPr id="6" name="矩形 5">
            <a:extLst>
              <a:ext uri="{FF2B5EF4-FFF2-40B4-BE49-F238E27FC236}">
                <a16:creationId xmlns:a16="http://schemas.microsoft.com/office/drawing/2014/main" id="{DD120C7D-DBD3-4DD2-AFFD-BF0D3FBA31F5}"/>
              </a:ext>
            </a:extLst>
          </p:cNvPr>
          <p:cNvSpPr/>
          <p:nvPr/>
        </p:nvSpPr>
        <p:spPr>
          <a:xfrm>
            <a:off x="3735967" y="4405061"/>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等线" panose="02010600030101010101" pitchFamily="2" charset="-122"/>
                <a:ea typeface="等线" panose="02010600030101010101" pitchFamily="2" charset="-122"/>
              </a:rPr>
              <a:t>声学模型</a:t>
            </a:r>
          </a:p>
        </p:txBody>
      </p:sp>
      <p:sp>
        <p:nvSpPr>
          <p:cNvPr id="7" name="矩形 6">
            <a:extLst>
              <a:ext uri="{FF2B5EF4-FFF2-40B4-BE49-F238E27FC236}">
                <a16:creationId xmlns:a16="http://schemas.microsoft.com/office/drawing/2014/main" id="{5DAF99AD-C97A-4B78-9100-7EEAA4E8472A}"/>
              </a:ext>
            </a:extLst>
          </p:cNvPr>
          <p:cNvSpPr/>
          <p:nvPr/>
        </p:nvSpPr>
        <p:spPr>
          <a:xfrm>
            <a:off x="5743735" y="4405061"/>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等线" panose="02010600030101010101" pitchFamily="2" charset="-122"/>
                <a:ea typeface="等线" panose="02010600030101010101" pitchFamily="2" charset="-122"/>
              </a:rPr>
              <a:t>语言模型</a:t>
            </a:r>
          </a:p>
        </p:txBody>
      </p:sp>
      <p:cxnSp>
        <p:nvCxnSpPr>
          <p:cNvPr id="8" name="直接箭头连接符 7">
            <a:extLst>
              <a:ext uri="{FF2B5EF4-FFF2-40B4-BE49-F238E27FC236}">
                <a16:creationId xmlns:a16="http://schemas.microsoft.com/office/drawing/2014/main" id="{DC49BA35-1A75-4350-8DED-D24673A2B9DD}"/>
              </a:ext>
            </a:extLst>
          </p:cNvPr>
          <p:cNvCxnSpPr/>
          <p:nvPr/>
        </p:nvCxnSpPr>
        <p:spPr>
          <a:xfrm>
            <a:off x="3562095" y="3342504"/>
            <a:ext cx="1222113" cy="0"/>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2D9881AA-FDE0-4D6E-818C-C1D8DAF3DC4B}"/>
              </a:ext>
            </a:extLst>
          </p:cNvPr>
          <p:cNvCxnSpPr/>
          <p:nvPr/>
        </p:nvCxnSpPr>
        <p:spPr>
          <a:xfrm flipV="1">
            <a:off x="1513258" y="3321589"/>
            <a:ext cx="611057" cy="4556"/>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6F88ECB-81A6-48FC-82AE-DC9284BA726F}"/>
              </a:ext>
            </a:extLst>
          </p:cNvPr>
          <p:cNvCxnSpPr/>
          <p:nvPr/>
        </p:nvCxnSpPr>
        <p:spPr>
          <a:xfrm flipV="1">
            <a:off x="6221988" y="3342502"/>
            <a:ext cx="1078335" cy="2"/>
          </a:xfrm>
          <a:prstGeom prst="straightConnector1">
            <a:avLst/>
          </a:prstGeom>
          <a:ln w="38100" cmpd="sng">
            <a:tailEnd type="arrow"/>
          </a:ln>
        </p:spPr>
        <p:style>
          <a:lnRef idx="1">
            <a:schemeClr val="accent1"/>
          </a:lnRef>
          <a:fillRef idx="0">
            <a:schemeClr val="accent1"/>
          </a:fillRef>
          <a:effectRef idx="0">
            <a:schemeClr val="accent1"/>
          </a:effectRef>
          <a:fontRef idx="minor">
            <a:schemeClr val="tx1"/>
          </a:fontRef>
        </p:style>
      </p:cxnSp>
      <p:pic>
        <p:nvPicPr>
          <p:cNvPr id="11" name="Picture 1" descr="C:\Users\HQY\AppData\Roaming\Tencent\Users\644015787\QQ\WinTemp\RichOle\%LC}CRZ0]I}0{FA_TR(%J69.png">
            <a:extLst>
              <a:ext uri="{FF2B5EF4-FFF2-40B4-BE49-F238E27FC236}">
                <a16:creationId xmlns:a16="http://schemas.microsoft.com/office/drawing/2014/main" id="{67E49D9D-CFE5-42FA-8028-DD264CCCB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705" y="3034625"/>
            <a:ext cx="1211424" cy="59567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CDECCAE-B277-4634-9337-3D216257320B}"/>
              </a:ext>
            </a:extLst>
          </p:cNvPr>
          <p:cNvSpPr/>
          <p:nvPr/>
        </p:nvSpPr>
        <p:spPr>
          <a:xfrm>
            <a:off x="3705873" y="2646827"/>
            <a:ext cx="116807" cy="66132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latin typeface="等线" panose="02010600030101010101" pitchFamily="2" charset="-122"/>
              <a:ea typeface="等线" panose="02010600030101010101" pitchFamily="2" charset="-122"/>
            </a:endParaRPr>
          </a:p>
        </p:txBody>
      </p:sp>
      <p:sp>
        <p:nvSpPr>
          <p:cNvPr id="13" name="矩形 12">
            <a:extLst>
              <a:ext uri="{FF2B5EF4-FFF2-40B4-BE49-F238E27FC236}">
                <a16:creationId xmlns:a16="http://schemas.microsoft.com/office/drawing/2014/main" id="{19371155-ED14-4E8E-9F9C-6D33CC51751F}"/>
              </a:ext>
            </a:extLst>
          </p:cNvPr>
          <p:cNvSpPr/>
          <p:nvPr/>
        </p:nvSpPr>
        <p:spPr>
          <a:xfrm>
            <a:off x="3849651" y="2646827"/>
            <a:ext cx="116807" cy="66132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latin typeface="等线" panose="02010600030101010101" pitchFamily="2" charset="-122"/>
              <a:ea typeface="等线" panose="02010600030101010101" pitchFamily="2" charset="-122"/>
            </a:endParaRPr>
          </a:p>
        </p:txBody>
      </p:sp>
      <p:sp>
        <p:nvSpPr>
          <p:cNvPr id="14" name="矩形 13">
            <a:extLst>
              <a:ext uri="{FF2B5EF4-FFF2-40B4-BE49-F238E27FC236}">
                <a16:creationId xmlns:a16="http://schemas.microsoft.com/office/drawing/2014/main" id="{B1463273-203C-4C21-8E15-86C16ECAE467}"/>
              </a:ext>
            </a:extLst>
          </p:cNvPr>
          <p:cNvSpPr/>
          <p:nvPr/>
        </p:nvSpPr>
        <p:spPr>
          <a:xfrm>
            <a:off x="3993429" y="2647883"/>
            <a:ext cx="116807" cy="66132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600" dirty="0">
              <a:latin typeface="等线" panose="02010600030101010101" pitchFamily="2" charset="-122"/>
              <a:ea typeface="等线" panose="02010600030101010101" pitchFamily="2" charset="-122"/>
            </a:endParaRPr>
          </a:p>
        </p:txBody>
      </p:sp>
      <p:cxnSp>
        <p:nvCxnSpPr>
          <p:cNvPr id="15" name="直接连接符 14">
            <a:extLst>
              <a:ext uri="{FF2B5EF4-FFF2-40B4-BE49-F238E27FC236}">
                <a16:creationId xmlns:a16="http://schemas.microsoft.com/office/drawing/2014/main" id="{AC0E7843-AA18-4975-A145-73CF0A50C2A9}"/>
              </a:ext>
            </a:extLst>
          </p:cNvPr>
          <p:cNvCxnSpPr/>
          <p:nvPr/>
        </p:nvCxnSpPr>
        <p:spPr>
          <a:xfrm>
            <a:off x="4173152" y="2966506"/>
            <a:ext cx="251612" cy="0"/>
          </a:xfrm>
          <a:prstGeom prst="line">
            <a:avLst/>
          </a:prstGeom>
          <a:ln w="38100" cmpd="sng">
            <a:prstDash val="sysDot"/>
          </a:ln>
        </p:spPr>
        <p:style>
          <a:lnRef idx="1">
            <a:schemeClr val="accent1"/>
          </a:lnRef>
          <a:fillRef idx="0">
            <a:schemeClr val="accent1"/>
          </a:fillRef>
          <a:effectRef idx="0">
            <a:schemeClr val="accent1"/>
          </a:effectRef>
          <a:fontRef idx="minor">
            <a:schemeClr val="tx1"/>
          </a:fontRef>
        </p:style>
      </p:cxnSp>
      <p:sp>
        <p:nvSpPr>
          <p:cNvPr id="16" name="TextBox 13">
            <a:extLst>
              <a:ext uri="{FF2B5EF4-FFF2-40B4-BE49-F238E27FC236}">
                <a16:creationId xmlns:a16="http://schemas.microsoft.com/office/drawing/2014/main" id="{DC833117-EC1D-4E60-BFF1-C891157A64EB}"/>
              </a:ext>
            </a:extLst>
          </p:cNvPr>
          <p:cNvSpPr txBox="1"/>
          <p:nvPr/>
        </p:nvSpPr>
        <p:spPr>
          <a:xfrm>
            <a:off x="7228434" y="3158274"/>
            <a:ext cx="1005403" cy="338554"/>
          </a:xfrm>
          <a:prstGeom prst="rect">
            <a:avLst/>
          </a:prstGeom>
          <a:noFill/>
        </p:spPr>
        <p:txBody>
          <a:bodyPr wrap="none" rtlCol="0">
            <a:spAutoFit/>
          </a:bodyPr>
          <a:lstStyle/>
          <a:p>
            <a:r>
              <a:rPr lang="zh-CN" altLang="en-US" sz="1600" dirty="0">
                <a:latin typeface="等线" panose="02010600030101010101" pitchFamily="2" charset="-122"/>
                <a:ea typeface="等线" panose="02010600030101010101" pitchFamily="2" charset="-122"/>
              </a:rPr>
              <a:t>识别结果</a:t>
            </a:r>
          </a:p>
        </p:txBody>
      </p:sp>
      <p:sp>
        <p:nvSpPr>
          <p:cNvPr id="17" name="矩形 16">
            <a:extLst>
              <a:ext uri="{FF2B5EF4-FFF2-40B4-BE49-F238E27FC236}">
                <a16:creationId xmlns:a16="http://schemas.microsoft.com/office/drawing/2014/main" id="{FB346A88-61DD-460E-B94C-11BE3B43173E}"/>
              </a:ext>
            </a:extLst>
          </p:cNvPr>
          <p:cNvSpPr/>
          <p:nvPr/>
        </p:nvSpPr>
        <p:spPr>
          <a:xfrm>
            <a:off x="4776229" y="1607871"/>
            <a:ext cx="1437780" cy="719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等线" panose="02010600030101010101" pitchFamily="2" charset="-122"/>
                <a:ea typeface="等线" panose="02010600030101010101" pitchFamily="2" charset="-122"/>
              </a:rPr>
              <a:t>发音词典</a:t>
            </a:r>
          </a:p>
        </p:txBody>
      </p:sp>
      <p:sp>
        <p:nvSpPr>
          <p:cNvPr id="18" name="流程图: 磁盘 17">
            <a:extLst>
              <a:ext uri="{FF2B5EF4-FFF2-40B4-BE49-F238E27FC236}">
                <a16:creationId xmlns:a16="http://schemas.microsoft.com/office/drawing/2014/main" id="{45E4857C-5E4F-46A4-BA32-2A8E66A6F097}"/>
              </a:ext>
            </a:extLst>
          </p:cNvPr>
          <p:cNvSpPr/>
          <p:nvPr/>
        </p:nvSpPr>
        <p:spPr>
          <a:xfrm>
            <a:off x="3735967" y="5683777"/>
            <a:ext cx="1437780" cy="79919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600" b="0" dirty="0">
                <a:latin typeface="等线" panose="02010600030101010101" pitchFamily="2" charset="-122"/>
                <a:ea typeface="等线" panose="02010600030101010101" pitchFamily="2" charset="-122"/>
              </a:rPr>
              <a:t>语音数据</a:t>
            </a:r>
          </a:p>
        </p:txBody>
      </p:sp>
      <p:sp>
        <p:nvSpPr>
          <p:cNvPr id="19" name="流程图: 磁盘 18">
            <a:extLst>
              <a:ext uri="{FF2B5EF4-FFF2-40B4-BE49-F238E27FC236}">
                <a16:creationId xmlns:a16="http://schemas.microsoft.com/office/drawing/2014/main" id="{64708D82-14E0-42FB-8A44-E04D4DE6E174}"/>
              </a:ext>
            </a:extLst>
          </p:cNvPr>
          <p:cNvSpPr/>
          <p:nvPr/>
        </p:nvSpPr>
        <p:spPr>
          <a:xfrm>
            <a:off x="5748859" y="5683777"/>
            <a:ext cx="1437780" cy="799197"/>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600" b="0" dirty="0">
                <a:latin typeface="等线" panose="02010600030101010101" pitchFamily="2" charset="-122"/>
                <a:ea typeface="等线" panose="02010600030101010101" pitchFamily="2" charset="-122"/>
              </a:rPr>
              <a:t>文本数据</a:t>
            </a:r>
          </a:p>
        </p:txBody>
      </p:sp>
      <p:sp>
        <p:nvSpPr>
          <p:cNvPr id="20" name="矩形 19">
            <a:extLst>
              <a:ext uri="{FF2B5EF4-FFF2-40B4-BE49-F238E27FC236}">
                <a16:creationId xmlns:a16="http://schemas.microsoft.com/office/drawing/2014/main" id="{1E04766D-34D4-4D02-8D28-FE95460EDE25}"/>
              </a:ext>
            </a:extLst>
          </p:cNvPr>
          <p:cNvSpPr/>
          <p:nvPr/>
        </p:nvSpPr>
        <p:spPr>
          <a:xfrm>
            <a:off x="3520300" y="4165302"/>
            <a:ext cx="3953895" cy="2557431"/>
          </a:xfrm>
          <a:prstGeom prst="rect">
            <a:avLst/>
          </a:prstGeom>
          <a:noFill/>
          <a:ln>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1600">
              <a:latin typeface="等线" panose="02010600030101010101" pitchFamily="2" charset="-122"/>
              <a:ea typeface="等线" panose="02010600030101010101" pitchFamily="2" charset="-122"/>
            </a:endParaRPr>
          </a:p>
        </p:txBody>
      </p:sp>
      <p:cxnSp>
        <p:nvCxnSpPr>
          <p:cNvPr id="21" name="直接箭头连接符 20">
            <a:extLst>
              <a:ext uri="{FF2B5EF4-FFF2-40B4-BE49-F238E27FC236}">
                <a16:creationId xmlns:a16="http://schemas.microsoft.com/office/drawing/2014/main" id="{27D51F3F-3228-4BF5-AEB5-09ED96774CC5}"/>
              </a:ext>
            </a:extLst>
          </p:cNvPr>
          <p:cNvCxnSpPr>
            <a:cxnSpLocks/>
            <a:stCxn id="20" idx="0"/>
            <a:endCxn id="4" idx="2"/>
          </p:cNvCxnSpPr>
          <p:nvPr/>
        </p:nvCxnSpPr>
        <p:spPr>
          <a:xfrm flipH="1" flipV="1">
            <a:off x="5496010" y="3685783"/>
            <a:ext cx="1238" cy="47951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5CBD533-BA43-489B-816A-761F8841E457}"/>
              </a:ext>
            </a:extLst>
          </p:cNvPr>
          <p:cNvCxnSpPr>
            <a:stCxn id="17" idx="2"/>
            <a:endCxn id="4" idx="0"/>
          </p:cNvCxnSpPr>
          <p:nvPr/>
        </p:nvCxnSpPr>
        <p:spPr>
          <a:xfrm>
            <a:off x="5495119" y="2327148"/>
            <a:ext cx="891" cy="63935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04A976-8EF8-4F16-8FF8-DB2042D711E1}"/>
              </a:ext>
            </a:extLst>
          </p:cNvPr>
          <p:cNvCxnSpPr>
            <a:stCxn id="18" idx="1"/>
            <a:endCxn id="6" idx="2"/>
          </p:cNvCxnSpPr>
          <p:nvPr/>
        </p:nvCxnSpPr>
        <p:spPr>
          <a:xfrm flipV="1">
            <a:off x="4454857" y="5124339"/>
            <a:ext cx="0" cy="559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0CD178A-BEB7-46D6-9C36-A576B21E0ED5}"/>
              </a:ext>
            </a:extLst>
          </p:cNvPr>
          <p:cNvCxnSpPr>
            <a:stCxn id="19" idx="1"/>
            <a:endCxn id="7" idx="2"/>
          </p:cNvCxnSpPr>
          <p:nvPr/>
        </p:nvCxnSpPr>
        <p:spPr>
          <a:xfrm flipH="1" flipV="1">
            <a:off x="6462625" y="5124339"/>
            <a:ext cx="5125" cy="559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E36E5CA-83C1-4E85-9AF2-40E2678E421C}"/>
              </a:ext>
            </a:extLst>
          </p:cNvPr>
          <p:cNvCxnSpPr/>
          <p:nvPr/>
        </p:nvCxnSpPr>
        <p:spPr>
          <a:xfrm>
            <a:off x="3705873" y="2721119"/>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CDC92E6-E2DE-4763-ADA1-B685854B0116}"/>
              </a:ext>
            </a:extLst>
          </p:cNvPr>
          <p:cNvCxnSpPr/>
          <p:nvPr/>
        </p:nvCxnSpPr>
        <p:spPr>
          <a:xfrm>
            <a:off x="3707202" y="284614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731B864-1DEF-42DF-9892-61B0FA8F0C1B}"/>
              </a:ext>
            </a:extLst>
          </p:cNvPr>
          <p:cNvCxnSpPr/>
          <p:nvPr/>
        </p:nvCxnSpPr>
        <p:spPr>
          <a:xfrm>
            <a:off x="3707202" y="2969685"/>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F8CA831-38D9-4EBD-81F0-87CFA3B32991}"/>
              </a:ext>
            </a:extLst>
          </p:cNvPr>
          <p:cNvCxnSpPr/>
          <p:nvPr/>
        </p:nvCxnSpPr>
        <p:spPr>
          <a:xfrm>
            <a:off x="3707202" y="3102054"/>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E779239-0B90-474A-9F83-3F854AAF1593}"/>
              </a:ext>
            </a:extLst>
          </p:cNvPr>
          <p:cNvCxnSpPr/>
          <p:nvPr/>
        </p:nvCxnSpPr>
        <p:spPr>
          <a:xfrm>
            <a:off x="3850083" y="272259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0A5EEDD-660C-4EFB-9CC7-67629503FE71}"/>
              </a:ext>
            </a:extLst>
          </p:cNvPr>
          <p:cNvCxnSpPr/>
          <p:nvPr/>
        </p:nvCxnSpPr>
        <p:spPr>
          <a:xfrm>
            <a:off x="3851412" y="2847618"/>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D39EFA3-6CDE-4592-8029-AC8CD0259627}"/>
              </a:ext>
            </a:extLst>
          </p:cNvPr>
          <p:cNvCxnSpPr/>
          <p:nvPr/>
        </p:nvCxnSpPr>
        <p:spPr>
          <a:xfrm>
            <a:off x="3851412" y="2971162"/>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E4BDE82-A69C-451F-B387-C785F4A85045}"/>
              </a:ext>
            </a:extLst>
          </p:cNvPr>
          <p:cNvCxnSpPr/>
          <p:nvPr/>
        </p:nvCxnSpPr>
        <p:spPr>
          <a:xfrm>
            <a:off x="3851412" y="310353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D06F5DA-0DA3-4CDE-968B-9F1DBE49416B}"/>
              </a:ext>
            </a:extLst>
          </p:cNvPr>
          <p:cNvCxnSpPr/>
          <p:nvPr/>
        </p:nvCxnSpPr>
        <p:spPr>
          <a:xfrm>
            <a:off x="3993479" y="272259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C67F66F-8982-4F3A-98BC-A946F4A015BE}"/>
              </a:ext>
            </a:extLst>
          </p:cNvPr>
          <p:cNvCxnSpPr/>
          <p:nvPr/>
        </p:nvCxnSpPr>
        <p:spPr>
          <a:xfrm>
            <a:off x="3990582" y="2847618"/>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8201442-78C5-4FB6-A254-F8F2EECC1904}"/>
              </a:ext>
            </a:extLst>
          </p:cNvPr>
          <p:cNvCxnSpPr/>
          <p:nvPr/>
        </p:nvCxnSpPr>
        <p:spPr>
          <a:xfrm>
            <a:off x="3990582" y="2971162"/>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5F114BF-6650-4A7A-A242-ED98635C34F5}"/>
              </a:ext>
            </a:extLst>
          </p:cNvPr>
          <p:cNvCxnSpPr/>
          <p:nvPr/>
        </p:nvCxnSpPr>
        <p:spPr>
          <a:xfrm>
            <a:off x="3990582" y="310353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08D8EA0-B97E-4016-AFCE-827955180BDF}"/>
              </a:ext>
            </a:extLst>
          </p:cNvPr>
          <p:cNvCxnSpPr/>
          <p:nvPr/>
        </p:nvCxnSpPr>
        <p:spPr>
          <a:xfrm>
            <a:off x="3707202" y="2784368"/>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4A11D87-2001-40C3-8B7E-BB9AD06E8AC2}"/>
              </a:ext>
            </a:extLst>
          </p:cNvPr>
          <p:cNvCxnSpPr/>
          <p:nvPr/>
        </p:nvCxnSpPr>
        <p:spPr>
          <a:xfrm>
            <a:off x="3708531" y="2909390"/>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C59B95D-15EE-4D32-9142-A6E32263A3AB}"/>
              </a:ext>
            </a:extLst>
          </p:cNvPr>
          <p:cNvCxnSpPr/>
          <p:nvPr/>
        </p:nvCxnSpPr>
        <p:spPr>
          <a:xfrm>
            <a:off x="3708531" y="3032934"/>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8462641-98BE-4AF4-9441-3B28A9C8B248}"/>
              </a:ext>
            </a:extLst>
          </p:cNvPr>
          <p:cNvCxnSpPr/>
          <p:nvPr/>
        </p:nvCxnSpPr>
        <p:spPr>
          <a:xfrm>
            <a:off x="3708531" y="3170001"/>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B77E518B-F942-4FF7-B2F2-EB8DD39EA598}"/>
              </a:ext>
            </a:extLst>
          </p:cNvPr>
          <p:cNvCxnSpPr/>
          <p:nvPr/>
        </p:nvCxnSpPr>
        <p:spPr>
          <a:xfrm>
            <a:off x="3851412" y="278584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6FDCC69-C3B2-4ED5-93BA-F07DA6BE3372}"/>
              </a:ext>
            </a:extLst>
          </p:cNvPr>
          <p:cNvCxnSpPr/>
          <p:nvPr/>
        </p:nvCxnSpPr>
        <p:spPr>
          <a:xfrm>
            <a:off x="3852741" y="2910867"/>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C396462-AB16-4292-A812-49B8F23CD13B}"/>
              </a:ext>
            </a:extLst>
          </p:cNvPr>
          <p:cNvCxnSpPr/>
          <p:nvPr/>
        </p:nvCxnSpPr>
        <p:spPr>
          <a:xfrm>
            <a:off x="3852741" y="3034412"/>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0C15A23-AE76-491E-BF88-6FA89191E32A}"/>
              </a:ext>
            </a:extLst>
          </p:cNvPr>
          <p:cNvCxnSpPr/>
          <p:nvPr/>
        </p:nvCxnSpPr>
        <p:spPr>
          <a:xfrm>
            <a:off x="3852741" y="3171479"/>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407C10B-8E8A-4186-85E0-3FE4E501EAE9}"/>
              </a:ext>
            </a:extLst>
          </p:cNvPr>
          <p:cNvCxnSpPr/>
          <p:nvPr/>
        </p:nvCxnSpPr>
        <p:spPr>
          <a:xfrm>
            <a:off x="3994808" y="2785846"/>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1CF0356-874B-4F55-BA35-A99CB1ABDEC6}"/>
              </a:ext>
            </a:extLst>
          </p:cNvPr>
          <p:cNvCxnSpPr/>
          <p:nvPr/>
        </p:nvCxnSpPr>
        <p:spPr>
          <a:xfrm>
            <a:off x="3987685" y="2910867"/>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E2D65528-FB44-4F51-99DF-488633669BF3}"/>
              </a:ext>
            </a:extLst>
          </p:cNvPr>
          <p:cNvCxnSpPr/>
          <p:nvPr/>
        </p:nvCxnSpPr>
        <p:spPr>
          <a:xfrm>
            <a:off x="3987685" y="3034412"/>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9F9B0AF-01F3-4058-B091-A0FC01719A1C}"/>
              </a:ext>
            </a:extLst>
          </p:cNvPr>
          <p:cNvCxnSpPr/>
          <p:nvPr/>
        </p:nvCxnSpPr>
        <p:spPr>
          <a:xfrm>
            <a:off x="3987685" y="3171479"/>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AA5613C-4EA8-496D-8BC6-AAF1EAE36CA7}"/>
              </a:ext>
            </a:extLst>
          </p:cNvPr>
          <p:cNvCxnSpPr/>
          <p:nvPr/>
        </p:nvCxnSpPr>
        <p:spPr>
          <a:xfrm>
            <a:off x="3712769" y="3235788"/>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6ED502D-428A-416F-AD97-7E5AF36A4F51}"/>
              </a:ext>
            </a:extLst>
          </p:cNvPr>
          <p:cNvCxnSpPr/>
          <p:nvPr/>
        </p:nvCxnSpPr>
        <p:spPr>
          <a:xfrm>
            <a:off x="3852753" y="3237265"/>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1BF31CED-5344-421C-A321-3841AF69BFA4}"/>
              </a:ext>
            </a:extLst>
          </p:cNvPr>
          <p:cNvCxnSpPr/>
          <p:nvPr/>
        </p:nvCxnSpPr>
        <p:spPr>
          <a:xfrm>
            <a:off x="3991923" y="3237265"/>
            <a:ext cx="1168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922723D-4F73-4352-8035-5F78E64C0229}"/>
              </a:ext>
            </a:extLst>
          </p:cNvPr>
          <p:cNvCxnSpPr>
            <a:cxnSpLocks/>
            <a:endCxn id="18" idx="2"/>
          </p:cNvCxnSpPr>
          <p:nvPr/>
        </p:nvCxnSpPr>
        <p:spPr>
          <a:xfrm>
            <a:off x="3090530" y="6083376"/>
            <a:ext cx="645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1CD2758-D7BE-4C6E-BFA3-0ECBB2F8E8C0}"/>
              </a:ext>
            </a:extLst>
          </p:cNvPr>
          <p:cNvSpPr txBox="1"/>
          <p:nvPr/>
        </p:nvSpPr>
        <p:spPr>
          <a:xfrm>
            <a:off x="1274212" y="5790987"/>
            <a:ext cx="2252540" cy="584775"/>
          </a:xfrm>
          <a:prstGeom prst="rect">
            <a:avLst/>
          </a:prstGeom>
          <a:noFill/>
        </p:spPr>
        <p:txBody>
          <a:bodyPr wrap="none" rtlCol="0">
            <a:spAutoFit/>
          </a:bodyPr>
          <a:lstStyle/>
          <a:p>
            <a:pPr algn="ctr"/>
            <a:r>
              <a:rPr lang="zh-CN" altLang="en-US" sz="1600" dirty="0">
                <a:latin typeface="等线" panose="02010600030101010101" pitchFamily="2" charset="-122"/>
                <a:ea typeface="等线" panose="02010600030101010101" pitchFamily="2" charset="-122"/>
              </a:rPr>
              <a:t>数据扩增</a:t>
            </a:r>
            <a:endParaRPr lang="en-US" altLang="zh-CN" sz="1600" dirty="0">
              <a:latin typeface="等线" panose="02010600030101010101" pitchFamily="2" charset="-122"/>
              <a:ea typeface="等线" panose="02010600030101010101" pitchFamily="2" charset="-122"/>
            </a:endParaRPr>
          </a:p>
          <a:p>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变速</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噪声</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混响</a:t>
            </a:r>
            <a:r>
              <a:rPr lang="en-US" altLang="zh-CN" sz="1600" dirty="0">
                <a:latin typeface="等线" panose="02010600030101010101" pitchFamily="2" charset="-122"/>
                <a:ea typeface="等线" panose="02010600030101010101" pitchFamily="2" charset="-122"/>
              </a:rPr>
              <a:t>/</a:t>
            </a:r>
            <a:r>
              <a:rPr lang="zh-CN" altLang="en-US" sz="1600" dirty="0">
                <a:latin typeface="等线" panose="02010600030101010101" pitchFamily="2" charset="-122"/>
                <a:ea typeface="等线" panose="02010600030101010101" pitchFamily="2" charset="-122"/>
              </a:rPr>
              <a:t>远场</a:t>
            </a:r>
            <a:r>
              <a:rPr lang="en-US" altLang="zh-CN" sz="1600" dirty="0">
                <a:latin typeface="等线" panose="02010600030101010101" pitchFamily="2" charset="-122"/>
                <a:ea typeface="等线" panose="02010600030101010101" pitchFamily="2" charset="-122"/>
              </a:rPr>
              <a:t>)</a:t>
            </a:r>
            <a:endParaRPr lang="zh-CN" altLang="en-US" sz="1600" dirty="0">
              <a:latin typeface="等线" panose="02010600030101010101" pitchFamily="2" charset="-122"/>
              <a:ea typeface="等线" panose="02010600030101010101" pitchFamily="2" charset="-122"/>
            </a:endParaRPr>
          </a:p>
        </p:txBody>
      </p:sp>
      <p:cxnSp>
        <p:nvCxnSpPr>
          <p:cNvPr id="54" name="直接箭头连接符 53">
            <a:extLst>
              <a:ext uri="{FF2B5EF4-FFF2-40B4-BE49-F238E27FC236}">
                <a16:creationId xmlns:a16="http://schemas.microsoft.com/office/drawing/2014/main" id="{4E49F4F5-D650-4340-8BFA-53CE65522EC3}"/>
              </a:ext>
            </a:extLst>
          </p:cNvPr>
          <p:cNvCxnSpPr>
            <a:cxnSpLocks/>
          </p:cNvCxnSpPr>
          <p:nvPr/>
        </p:nvCxnSpPr>
        <p:spPr>
          <a:xfrm>
            <a:off x="3110862" y="4760378"/>
            <a:ext cx="645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A3F9FA51-2F1D-424F-8DC8-EC40CA5ED596}"/>
              </a:ext>
            </a:extLst>
          </p:cNvPr>
          <p:cNvSpPr txBox="1"/>
          <p:nvPr/>
        </p:nvSpPr>
        <p:spPr>
          <a:xfrm>
            <a:off x="1716245" y="4405061"/>
            <a:ext cx="1417376" cy="830997"/>
          </a:xfrm>
          <a:prstGeom prst="rect">
            <a:avLst/>
          </a:prstGeom>
          <a:noFill/>
        </p:spPr>
        <p:txBody>
          <a:bodyPr wrap="none" rtlCol="0">
            <a:spAutoFit/>
          </a:bodyPr>
          <a:lstStyle/>
          <a:p>
            <a:r>
              <a:rPr lang="en-US" altLang="zh-CN" sz="1600" dirty="0">
                <a:latin typeface="等线" panose="02010600030101010101" pitchFamily="2" charset="-122"/>
                <a:ea typeface="等线" panose="02010600030101010101" pitchFamily="2" charset="-122"/>
              </a:rPr>
              <a:t>CNN+TDNNF</a:t>
            </a:r>
          </a:p>
          <a:p>
            <a:r>
              <a:rPr lang="en-US" altLang="zh-CN" sz="1600" dirty="0">
                <a:latin typeface="等线" panose="02010600030101010101" pitchFamily="2" charset="-122"/>
                <a:ea typeface="等线" panose="02010600030101010101" pitchFamily="2" charset="-122"/>
              </a:rPr>
              <a:t>CNN+DFSMN</a:t>
            </a:r>
          </a:p>
          <a:p>
            <a:r>
              <a:rPr lang="zh-CN" altLang="en-US" sz="1600" dirty="0">
                <a:latin typeface="等线" panose="02010600030101010101" pitchFamily="2" charset="-122"/>
                <a:ea typeface="等线" panose="02010600030101010101" pitchFamily="2" charset="-122"/>
              </a:rPr>
              <a:t>迁移学习</a:t>
            </a:r>
          </a:p>
        </p:txBody>
      </p:sp>
      <p:sp>
        <p:nvSpPr>
          <p:cNvPr id="56" name="文本框 55">
            <a:extLst>
              <a:ext uri="{FF2B5EF4-FFF2-40B4-BE49-F238E27FC236}">
                <a16:creationId xmlns:a16="http://schemas.microsoft.com/office/drawing/2014/main" id="{A403AB16-E539-4D58-ACE4-2C4A89F27818}"/>
              </a:ext>
            </a:extLst>
          </p:cNvPr>
          <p:cNvSpPr txBox="1"/>
          <p:nvPr/>
        </p:nvSpPr>
        <p:spPr>
          <a:xfrm>
            <a:off x="7864777" y="5790988"/>
            <a:ext cx="1210588" cy="584775"/>
          </a:xfrm>
          <a:prstGeom prst="rect">
            <a:avLst/>
          </a:prstGeom>
          <a:noFill/>
        </p:spPr>
        <p:txBody>
          <a:bodyPr wrap="none" rtlCol="0">
            <a:spAutoFit/>
          </a:bodyPr>
          <a:lstStyle/>
          <a:p>
            <a:r>
              <a:rPr lang="zh-CN" altLang="en-US" sz="1600" dirty="0">
                <a:latin typeface="等线" panose="02010600030101010101" pitchFamily="2" charset="-122"/>
                <a:ea typeface="等线" panose="02010600030101010101" pitchFamily="2" charset="-122"/>
              </a:rPr>
              <a:t>口语化语料</a:t>
            </a:r>
            <a:endParaRPr lang="en-US" altLang="zh-CN" sz="1600" dirty="0">
              <a:latin typeface="等线" panose="02010600030101010101" pitchFamily="2" charset="-122"/>
              <a:ea typeface="等线" panose="02010600030101010101" pitchFamily="2" charset="-122"/>
            </a:endParaRPr>
          </a:p>
          <a:p>
            <a:r>
              <a:rPr lang="zh-CN" altLang="en-US" sz="1600" dirty="0">
                <a:latin typeface="等线" panose="02010600030101010101" pitchFamily="2" charset="-122"/>
                <a:ea typeface="等线" panose="02010600030101010101" pitchFamily="2" charset="-122"/>
              </a:rPr>
              <a:t>领域匹配</a:t>
            </a:r>
          </a:p>
        </p:txBody>
      </p:sp>
      <p:cxnSp>
        <p:nvCxnSpPr>
          <p:cNvPr id="57" name="直接箭头连接符 56">
            <a:extLst>
              <a:ext uri="{FF2B5EF4-FFF2-40B4-BE49-F238E27FC236}">
                <a16:creationId xmlns:a16="http://schemas.microsoft.com/office/drawing/2014/main" id="{E8996351-8141-4C2F-B922-5F46B653286A}"/>
              </a:ext>
            </a:extLst>
          </p:cNvPr>
          <p:cNvCxnSpPr>
            <a:stCxn id="56" idx="1"/>
            <a:endCxn id="19" idx="4"/>
          </p:cNvCxnSpPr>
          <p:nvPr/>
        </p:nvCxnSpPr>
        <p:spPr>
          <a:xfrm flipH="1">
            <a:off x="7186639" y="6083376"/>
            <a:ext cx="6781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55088B57-4DFF-4CD0-AB86-F2749FDEEB56}"/>
              </a:ext>
            </a:extLst>
          </p:cNvPr>
          <p:cNvSpPr txBox="1"/>
          <p:nvPr/>
        </p:nvSpPr>
        <p:spPr>
          <a:xfrm>
            <a:off x="7864777" y="4464869"/>
            <a:ext cx="1005403" cy="584775"/>
          </a:xfrm>
          <a:prstGeom prst="rect">
            <a:avLst/>
          </a:prstGeom>
          <a:noFill/>
        </p:spPr>
        <p:txBody>
          <a:bodyPr wrap="none" rtlCol="0">
            <a:spAutoFit/>
          </a:bodyPr>
          <a:lstStyle/>
          <a:p>
            <a:r>
              <a:rPr lang="zh-CN" altLang="en-US" sz="1600" dirty="0">
                <a:latin typeface="等线" panose="02010600030101010101" pitchFamily="2" charset="-122"/>
                <a:ea typeface="等线" panose="02010600030101010101" pitchFamily="2" charset="-122"/>
              </a:rPr>
              <a:t>模型融合</a:t>
            </a:r>
            <a:endParaRPr lang="en-US" altLang="zh-CN" sz="1600" dirty="0">
              <a:latin typeface="等线" panose="02010600030101010101" pitchFamily="2" charset="-122"/>
              <a:ea typeface="等线" panose="02010600030101010101" pitchFamily="2" charset="-122"/>
            </a:endParaRPr>
          </a:p>
          <a:p>
            <a:r>
              <a:rPr lang="en-US" altLang="zh-CN" sz="1600" dirty="0">
                <a:latin typeface="等线" panose="02010600030101010101" pitchFamily="2" charset="-122"/>
                <a:ea typeface="等线" panose="02010600030101010101" pitchFamily="2" charset="-122"/>
              </a:rPr>
              <a:t>RNNLM</a:t>
            </a:r>
            <a:endParaRPr lang="zh-CN" altLang="en-US" sz="1600" dirty="0">
              <a:latin typeface="等线" panose="02010600030101010101" pitchFamily="2" charset="-122"/>
              <a:ea typeface="等线" panose="02010600030101010101" pitchFamily="2" charset="-122"/>
            </a:endParaRPr>
          </a:p>
        </p:txBody>
      </p:sp>
      <p:cxnSp>
        <p:nvCxnSpPr>
          <p:cNvPr id="59" name="直接箭头连接符 58">
            <a:extLst>
              <a:ext uri="{FF2B5EF4-FFF2-40B4-BE49-F238E27FC236}">
                <a16:creationId xmlns:a16="http://schemas.microsoft.com/office/drawing/2014/main" id="{1FF16290-F333-4440-A66D-2A39CF65A633}"/>
              </a:ext>
            </a:extLst>
          </p:cNvPr>
          <p:cNvCxnSpPr>
            <a:cxnSpLocks/>
            <a:stCxn id="58" idx="1"/>
            <a:endCxn id="7" idx="3"/>
          </p:cNvCxnSpPr>
          <p:nvPr/>
        </p:nvCxnSpPr>
        <p:spPr>
          <a:xfrm flipH="1">
            <a:off x="7181515" y="4757257"/>
            <a:ext cx="683262" cy="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60616B33-7529-452F-9E1D-D4065A3CFDDE}"/>
              </a:ext>
            </a:extLst>
          </p:cNvPr>
          <p:cNvSpPr txBox="1"/>
          <p:nvPr/>
        </p:nvSpPr>
        <p:spPr>
          <a:xfrm>
            <a:off x="8870180" y="1692673"/>
            <a:ext cx="3267463" cy="1477328"/>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改进方案：</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采用数据扩增，进行多类型、多条件训练。</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2. </a:t>
            </a:r>
            <a:r>
              <a:rPr lang="zh-CN" altLang="en-US" dirty="0">
                <a:latin typeface="等线" panose="02010600030101010101" pitchFamily="2" charset="-122"/>
                <a:ea typeface="等线" panose="02010600030101010101" pitchFamily="2" charset="-122"/>
              </a:rPr>
              <a:t>采用更先进的声学模型。</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3. DNN</a:t>
            </a:r>
            <a:r>
              <a:rPr lang="zh-CN" altLang="en-US" dirty="0">
                <a:latin typeface="等线" panose="02010600030101010101" pitchFamily="2" charset="-122"/>
                <a:ea typeface="等线" panose="02010600030101010101" pitchFamily="2" charset="-122"/>
              </a:rPr>
              <a:t>迁移学习。</a:t>
            </a:r>
            <a:endParaRPr lang="en-US" altLang="zh-CN"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27246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EE6C9-F86D-4F91-B3E1-91B80FF7ADA5}"/>
              </a:ext>
            </a:extLst>
          </p:cNvPr>
          <p:cNvSpPr>
            <a:spLocks noGrp="1"/>
          </p:cNvSpPr>
          <p:nvPr>
            <p:ph type="title"/>
          </p:nvPr>
        </p:nvSpPr>
        <p:spPr/>
        <p:txBody>
          <a:bodyPr/>
          <a:lstStyle/>
          <a:p>
            <a:r>
              <a:rPr lang="en-US" altLang="zh-CN" dirty="0"/>
              <a:t>15.2 </a:t>
            </a:r>
            <a:r>
              <a:rPr lang="zh-CN" altLang="zh-CN" dirty="0"/>
              <a:t>引擎优化</a:t>
            </a:r>
            <a:endParaRPr lang="zh-CN" altLang="en-US" dirty="0"/>
          </a:p>
        </p:txBody>
      </p:sp>
      <p:sp>
        <p:nvSpPr>
          <p:cNvPr id="3" name="内容占位符 2">
            <a:extLst>
              <a:ext uri="{FF2B5EF4-FFF2-40B4-BE49-F238E27FC236}">
                <a16:creationId xmlns:a16="http://schemas.microsoft.com/office/drawing/2014/main" id="{994387AB-8C21-4454-85D5-B68E2CE4BF56}"/>
              </a:ext>
            </a:extLst>
          </p:cNvPr>
          <p:cNvSpPr>
            <a:spLocks noGrp="1"/>
          </p:cNvSpPr>
          <p:nvPr>
            <p:ph idx="4294967295"/>
          </p:nvPr>
        </p:nvSpPr>
        <p:spPr>
          <a:xfrm>
            <a:off x="845288" y="1388424"/>
            <a:ext cx="10515600" cy="4351338"/>
          </a:xfrm>
        </p:spPr>
        <p:txBody>
          <a:bodyPr/>
          <a:lstStyle/>
          <a:p>
            <a:pPr marL="0" indent="0">
              <a:buNone/>
            </a:pPr>
            <a:r>
              <a:rPr lang="en-US" altLang="zh-CN" b="1" dirty="0" err="1"/>
              <a:t>WeNet</a:t>
            </a:r>
            <a:r>
              <a:rPr lang="zh-CN" altLang="en-US" b="1" dirty="0"/>
              <a:t>方案</a:t>
            </a:r>
            <a:endParaRPr lang="en-US" altLang="zh-CN" b="1" dirty="0"/>
          </a:p>
          <a:p>
            <a:pPr marL="0" indent="0">
              <a:buNone/>
            </a:pPr>
            <a:r>
              <a:rPr lang="en-US" altLang="zh-CN" b="1" dirty="0"/>
              <a:t>1</a:t>
            </a:r>
            <a:r>
              <a:rPr lang="zh-CN" altLang="en-US" b="1" dirty="0"/>
              <a:t>）模型量化</a:t>
            </a:r>
            <a:endParaRPr lang="en-US" altLang="zh-CN" b="1" dirty="0"/>
          </a:p>
          <a:p>
            <a:pPr marL="0" indent="0">
              <a:buNone/>
            </a:pPr>
            <a:r>
              <a:rPr lang="en-US" altLang="zh-CN" b="1" dirty="0"/>
              <a:t>2</a:t>
            </a:r>
            <a:r>
              <a:rPr lang="zh-CN" altLang="en-US" b="1" dirty="0"/>
              <a:t>）知识蒸馏</a:t>
            </a:r>
            <a:endParaRPr lang="en-US" altLang="zh-CN" b="1" dirty="0"/>
          </a:p>
          <a:p>
            <a:pPr marL="0" indent="0">
              <a:buNone/>
            </a:pPr>
            <a:r>
              <a:rPr lang="en-US" altLang="zh-CN" b="1" dirty="0"/>
              <a:t>3</a:t>
            </a:r>
            <a:r>
              <a:rPr lang="zh-CN" altLang="en-US" b="1" dirty="0"/>
              <a:t>）热词增强</a:t>
            </a:r>
          </a:p>
        </p:txBody>
      </p:sp>
    </p:spTree>
    <p:extLst>
      <p:ext uri="{BB962C8B-B14F-4D97-AF65-F5344CB8AC3E}">
        <p14:creationId xmlns:p14="http://schemas.microsoft.com/office/powerpoint/2010/main" val="173224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29135-364A-85BD-D3D0-9CAA817818DC}"/>
              </a:ext>
            </a:extLst>
          </p:cNvPr>
          <p:cNvSpPr>
            <a:spLocks noGrp="1"/>
          </p:cNvSpPr>
          <p:nvPr>
            <p:ph type="title"/>
          </p:nvPr>
        </p:nvSpPr>
        <p:spPr/>
        <p:txBody>
          <a:bodyPr/>
          <a:lstStyle/>
          <a:p>
            <a:r>
              <a:rPr lang="en-US" altLang="zh-CN" dirty="0"/>
              <a:t>1</a:t>
            </a:r>
            <a:r>
              <a:rPr lang="zh-CN" altLang="en-US" dirty="0"/>
              <a:t>）模型量化</a:t>
            </a:r>
          </a:p>
        </p:txBody>
      </p:sp>
      <p:sp>
        <p:nvSpPr>
          <p:cNvPr id="3" name="内容占位符 2">
            <a:extLst>
              <a:ext uri="{FF2B5EF4-FFF2-40B4-BE49-F238E27FC236}">
                <a16:creationId xmlns:a16="http://schemas.microsoft.com/office/drawing/2014/main" id="{7010F354-FE35-4239-A039-C6D381D470FF}"/>
              </a:ext>
            </a:extLst>
          </p:cNvPr>
          <p:cNvSpPr>
            <a:spLocks noGrp="1"/>
          </p:cNvSpPr>
          <p:nvPr>
            <p:ph idx="1"/>
          </p:nvPr>
        </p:nvSpPr>
        <p:spPr/>
        <p:txBody>
          <a:bodyPr>
            <a:normAutofit/>
          </a:bodyPr>
          <a:lstStyle/>
          <a:p>
            <a:r>
              <a:rPr lang="zh-CN" altLang="zh-CN" sz="2000" dirty="0">
                <a:effectLst/>
                <a:latin typeface="+mn-ea"/>
                <a:cs typeface="Times New Roman" panose="02020603050405020304" pitchFamily="18" charset="0"/>
              </a:rPr>
              <a:t>量化是把浮点（</a:t>
            </a:r>
            <a:r>
              <a:rPr lang="en-US" altLang="zh-CN" sz="2000" dirty="0">
                <a:effectLst/>
                <a:latin typeface="+mn-ea"/>
                <a:cs typeface="Times New Roman" panose="02020603050405020304" pitchFamily="18" charset="0"/>
              </a:rPr>
              <a:t>float</a:t>
            </a:r>
            <a:r>
              <a:rPr lang="zh-CN" altLang="zh-CN" sz="2000" dirty="0">
                <a:effectLst/>
                <a:latin typeface="+mn-ea"/>
                <a:cs typeface="Times New Roman" panose="02020603050405020304" pitchFamily="18" charset="0"/>
              </a:rPr>
              <a:t>）模型转为整型（</a:t>
            </a:r>
            <a:r>
              <a:rPr lang="en-US" altLang="zh-CN" sz="2000" dirty="0">
                <a:effectLst/>
                <a:latin typeface="+mn-ea"/>
                <a:cs typeface="Times New Roman" panose="02020603050405020304" pitchFamily="18" charset="0"/>
              </a:rPr>
              <a:t>int</a:t>
            </a:r>
            <a:r>
              <a:rPr lang="zh-CN" altLang="zh-CN" sz="2000" dirty="0">
                <a:effectLst/>
                <a:latin typeface="+mn-ea"/>
                <a:cs typeface="Times New Roman" panose="02020603050405020304" pitchFamily="18" charset="0"/>
              </a:rPr>
              <a:t>）模型，包含动态量化和静态量化两种方式。动态量化的缩放因子和零点是在推理时计算的，因此更准确，但引入额外的计算开销。静态量化采用固定的缩放因子和零点，计算更快，但需要额外的校准数据集，通过离线计算得到参数值。</a:t>
            </a:r>
            <a:endParaRPr lang="en-US" altLang="zh-CN" sz="2000" dirty="0">
              <a:effectLst/>
              <a:latin typeface="+mn-ea"/>
              <a:cs typeface="Times New Roman" panose="02020603050405020304" pitchFamily="18" charset="0"/>
            </a:endParaRPr>
          </a:p>
          <a:p>
            <a:pPr marL="0" indent="0">
              <a:buNone/>
            </a:pPr>
            <a:endParaRPr lang="en-US" altLang="zh-CN" sz="2000" dirty="0">
              <a:latin typeface="+mn-ea"/>
              <a:cs typeface="Times New Roman" panose="02020603050405020304" pitchFamily="18" charset="0"/>
            </a:endParaRPr>
          </a:p>
          <a:p>
            <a:r>
              <a:rPr lang="en-US" altLang="zh-CN" sz="2000" dirty="0" err="1">
                <a:latin typeface="+mn-ea"/>
                <a:cs typeface="Times New Roman" panose="02020603050405020304" pitchFamily="18" charset="0"/>
              </a:rPr>
              <a:t>WeNet</a:t>
            </a:r>
            <a:r>
              <a:rPr lang="zh-CN" altLang="zh-CN" sz="2000" dirty="0">
                <a:latin typeface="+mn-ea"/>
                <a:cs typeface="Times New Roman" panose="02020603050405020304" pitchFamily="18" charset="0"/>
              </a:rPr>
              <a:t>训练的端到端模型，可导出动态量化版本，把</a:t>
            </a:r>
            <a:r>
              <a:rPr lang="en-US" altLang="zh-CN" sz="2000" dirty="0">
                <a:latin typeface="+mn-ea"/>
                <a:cs typeface="Times New Roman" panose="02020603050405020304" pitchFamily="18" charset="0"/>
              </a:rPr>
              <a:t>32</a:t>
            </a:r>
            <a:r>
              <a:rPr lang="zh-CN" altLang="zh-CN" sz="2000" dirty="0">
                <a:latin typeface="+mn-ea"/>
                <a:cs typeface="Times New Roman" panose="02020603050405020304" pitchFamily="18" charset="0"/>
              </a:rPr>
              <a:t>位的</a:t>
            </a:r>
            <a:r>
              <a:rPr lang="en-US" altLang="zh-CN" sz="2000" dirty="0">
                <a:latin typeface="+mn-ea"/>
                <a:cs typeface="Times New Roman" panose="02020603050405020304" pitchFamily="18" charset="0"/>
              </a:rPr>
              <a:t>float</a:t>
            </a:r>
            <a:r>
              <a:rPr lang="zh-CN" altLang="zh-CN" sz="2000" dirty="0">
                <a:latin typeface="+mn-ea"/>
                <a:cs typeface="Times New Roman" panose="02020603050405020304" pitchFamily="18" charset="0"/>
              </a:rPr>
              <a:t>数据转成</a:t>
            </a:r>
            <a:r>
              <a:rPr lang="en-US" altLang="zh-CN" sz="2000" dirty="0">
                <a:latin typeface="+mn-ea"/>
                <a:cs typeface="Times New Roman" panose="02020603050405020304" pitchFamily="18" charset="0"/>
              </a:rPr>
              <a:t>8</a:t>
            </a:r>
            <a:r>
              <a:rPr lang="zh-CN" altLang="zh-CN" sz="2000" dirty="0">
                <a:latin typeface="+mn-ea"/>
                <a:cs typeface="Times New Roman" panose="02020603050405020304" pitchFamily="18" charset="0"/>
              </a:rPr>
              <a:t>位的</a:t>
            </a:r>
            <a:r>
              <a:rPr lang="en-US" altLang="zh-CN" sz="2000" dirty="0">
                <a:latin typeface="+mn-ea"/>
                <a:cs typeface="Times New Roman" panose="02020603050405020304" pitchFamily="18" charset="0"/>
              </a:rPr>
              <a:t>int</a:t>
            </a:r>
            <a:r>
              <a:rPr lang="zh-CN" altLang="zh-CN" sz="2000" dirty="0">
                <a:latin typeface="+mn-ea"/>
                <a:cs typeface="Times New Roman" panose="02020603050405020304" pitchFamily="18" charset="0"/>
              </a:rPr>
              <a:t>数据，对模型进行压缩，加快推理速度，同时准确率损失较小。</a:t>
            </a:r>
            <a:endParaRPr lang="en-US" altLang="zh-CN" sz="2000" dirty="0">
              <a:latin typeface="+mn-ea"/>
              <a:cs typeface="Times New Roman" panose="02020603050405020304" pitchFamily="18" charset="0"/>
            </a:endParaRPr>
          </a:p>
          <a:p>
            <a:endParaRPr lang="en-US" altLang="zh-CN" sz="2000" dirty="0">
              <a:latin typeface="+mn-ea"/>
              <a:cs typeface="Times New Roman" panose="02020603050405020304" pitchFamily="18" charset="0"/>
            </a:endParaRPr>
          </a:p>
          <a:p>
            <a:r>
              <a:rPr lang="zh-CN" altLang="zh-CN" sz="2000" dirty="0">
                <a:latin typeface="+mn-ea"/>
                <a:cs typeface="Times New Roman" panose="02020603050405020304" pitchFamily="18" charset="0"/>
              </a:rPr>
              <a:t>量化版本通过</a:t>
            </a:r>
            <a:r>
              <a:rPr lang="en-US" altLang="zh-CN" sz="2000" dirty="0">
                <a:latin typeface="+mn-ea"/>
                <a:cs typeface="Times New Roman" panose="02020603050405020304" pitchFamily="18" charset="0"/>
              </a:rPr>
              <a:t>export_jit.py</a:t>
            </a:r>
            <a:r>
              <a:rPr lang="zh-CN" altLang="zh-CN" sz="2000" dirty="0">
                <a:latin typeface="+mn-ea"/>
                <a:cs typeface="Times New Roman" panose="02020603050405020304" pitchFamily="18" charset="0"/>
              </a:rPr>
              <a:t>导出，默认是</a:t>
            </a:r>
            <a:r>
              <a:rPr lang="en-US" altLang="zh-CN" sz="2000" dirty="0" err="1">
                <a:latin typeface="+mn-ea"/>
                <a:cs typeface="Times New Roman" panose="02020603050405020304" pitchFamily="18" charset="0"/>
              </a:rPr>
              <a:t>LibTorch</a:t>
            </a:r>
            <a:r>
              <a:rPr lang="zh-CN" altLang="zh-CN" sz="2000" dirty="0">
                <a:latin typeface="+mn-ea"/>
                <a:cs typeface="Times New Roman" panose="02020603050405020304" pitchFamily="18" charset="0"/>
              </a:rPr>
              <a:t>模型，具体操作在</a:t>
            </a:r>
            <a:r>
              <a:rPr lang="en-US" altLang="zh-CN" sz="2000" dirty="0" err="1">
                <a:latin typeface="+mn-ea"/>
                <a:cs typeface="Times New Roman" panose="02020603050405020304" pitchFamily="18" charset="0"/>
              </a:rPr>
              <a:t>WeNet</a:t>
            </a:r>
            <a:r>
              <a:rPr lang="zh-CN" altLang="zh-CN" sz="2000" dirty="0">
                <a:latin typeface="+mn-ea"/>
                <a:cs typeface="Times New Roman" panose="02020603050405020304" pitchFamily="18" charset="0"/>
              </a:rPr>
              <a:t>实践一章有介绍。</a:t>
            </a:r>
            <a:r>
              <a:rPr lang="en-US" altLang="zh-CN" sz="2000" dirty="0" err="1">
                <a:latin typeface="+mn-ea"/>
                <a:cs typeface="Times New Roman" panose="02020603050405020304" pitchFamily="18" charset="0"/>
              </a:rPr>
              <a:t>WeNet</a:t>
            </a:r>
            <a:r>
              <a:rPr lang="zh-CN" altLang="en-US" sz="2000" dirty="0">
                <a:latin typeface="+mn-ea"/>
                <a:cs typeface="Times New Roman" panose="02020603050405020304" pitchFamily="18" charset="0"/>
              </a:rPr>
              <a:t>也支持</a:t>
            </a:r>
            <a:r>
              <a:rPr lang="en-US" altLang="zh-CN" sz="2000" dirty="0">
                <a:latin typeface="+mn-ea"/>
                <a:cs typeface="Times New Roman" panose="02020603050405020304" pitchFamily="18" charset="0"/>
              </a:rPr>
              <a:t>ONNX</a:t>
            </a:r>
            <a:r>
              <a:rPr lang="zh-CN" altLang="en-US" sz="2000" dirty="0">
                <a:latin typeface="+mn-ea"/>
                <a:cs typeface="Times New Roman" panose="02020603050405020304" pitchFamily="18" charset="0"/>
              </a:rPr>
              <a:t>模型导出。</a:t>
            </a:r>
          </a:p>
        </p:txBody>
      </p:sp>
    </p:spTree>
    <p:extLst>
      <p:ext uri="{BB962C8B-B14F-4D97-AF65-F5344CB8AC3E}">
        <p14:creationId xmlns:p14="http://schemas.microsoft.com/office/powerpoint/2010/main" val="74949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5F7B6-542B-54EC-AC26-6D47D8B38268}"/>
              </a:ext>
            </a:extLst>
          </p:cNvPr>
          <p:cNvSpPr>
            <a:spLocks noGrp="1"/>
          </p:cNvSpPr>
          <p:nvPr>
            <p:ph type="title"/>
          </p:nvPr>
        </p:nvSpPr>
        <p:spPr/>
        <p:txBody>
          <a:bodyPr/>
          <a:lstStyle/>
          <a:p>
            <a:r>
              <a:rPr lang="en-US" altLang="zh-CN" dirty="0"/>
              <a:t>2</a:t>
            </a:r>
            <a:r>
              <a:rPr lang="zh-CN" altLang="en-US" dirty="0"/>
              <a:t>）知识蒸馏</a:t>
            </a:r>
          </a:p>
        </p:txBody>
      </p:sp>
      <p:sp>
        <p:nvSpPr>
          <p:cNvPr id="3" name="内容占位符 2">
            <a:extLst>
              <a:ext uri="{FF2B5EF4-FFF2-40B4-BE49-F238E27FC236}">
                <a16:creationId xmlns:a16="http://schemas.microsoft.com/office/drawing/2014/main" id="{62EF44B4-360D-C26A-8153-09AE85DA9D06}"/>
              </a:ext>
            </a:extLst>
          </p:cNvPr>
          <p:cNvSpPr>
            <a:spLocks noGrp="1"/>
          </p:cNvSpPr>
          <p:nvPr>
            <p:ph idx="1"/>
          </p:nvPr>
        </p:nvSpPr>
        <p:spPr>
          <a:xfrm>
            <a:off x="845288" y="1388424"/>
            <a:ext cx="10515600" cy="848749"/>
          </a:xfrm>
        </p:spPr>
        <p:txBody>
          <a:bodyPr>
            <a:noAutofit/>
          </a:bodyPr>
          <a:lstStyle/>
          <a:p>
            <a:r>
              <a:rPr lang="zh-CN" altLang="zh-CN" sz="2000" dirty="0">
                <a:effectLst/>
                <a:latin typeface="+mn-ea"/>
                <a:cs typeface="Times New Roman" panose="02020603050405020304" pitchFamily="18" charset="0"/>
              </a:rPr>
              <a:t>实际应用尤其是端侧部署，希望模型越小越好，但模型变小，识别效果往往变差。为提升小模型的识别效果，可采用知识蒸馏方法，用大模型做教师模型，指导小模型（学生模型）训练，如图所示。</a:t>
            </a:r>
            <a:endParaRPr lang="zh-CN" altLang="en-US" sz="2000" dirty="0">
              <a:latin typeface="+mn-ea"/>
            </a:endParaRPr>
          </a:p>
        </p:txBody>
      </p:sp>
      <p:pic>
        <p:nvPicPr>
          <p:cNvPr id="4" name="图片 3">
            <a:extLst>
              <a:ext uri="{FF2B5EF4-FFF2-40B4-BE49-F238E27FC236}">
                <a16:creationId xmlns:a16="http://schemas.microsoft.com/office/drawing/2014/main" id="{41526C4A-AF07-7C11-0078-2EA1D48B29F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3114" y="2745893"/>
            <a:ext cx="5976599" cy="2988725"/>
          </a:xfrm>
          <a:prstGeom prst="rect">
            <a:avLst/>
          </a:prstGeom>
          <a:noFill/>
          <a:ln>
            <a:noFill/>
          </a:ln>
        </p:spPr>
      </p:pic>
    </p:spTree>
    <p:extLst>
      <p:ext uri="{BB962C8B-B14F-4D97-AF65-F5344CB8AC3E}">
        <p14:creationId xmlns:p14="http://schemas.microsoft.com/office/powerpoint/2010/main" val="3014518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386F9-9E89-5A45-F001-D8F8B5273210}"/>
              </a:ext>
            </a:extLst>
          </p:cNvPr>
          <p:cNvSpPr>
            <a:spLocks noGrp="1"/>
          </p:cNvSpPr>
          <p:nvPr>
            <p:ph type="title"/>
          </p:nvPr>
        </p:nvSpPr>
        <p:spPr/>
        <p:txBody>
          <a:bodyPr/>
          <a:lstStyle/>
          <a:p>
            <a:r>
              <a:rPr lang="en-US" altLang="zh-CN" dirty="0"/>
              <a:t>3</a:t>
            </a:r>
            <a:r>
              <a:rPr lang="zh-CN" altLang="en-US" dirty="0"/>
              <a:t>）热词增强</a:t>
            </a:r>
          </a:p>
        </p:txBody>
      </p:sp>
      <p:sp>
        <p:nvSpPr>
          <p:cNvPr id="3" name="内容占位符 2">
            <a:extLst>
              <a:ext uri="{FF2B5EF4-FFF2-40B4-BE49-F238E27FC236}">
                <a16:creationId xmlns:a16="http://schemas.microsoft.com/office/drawing/2014/main" id="{8289EA6A-E5E8-134F-2A6B-E334CDFA177C}"/>
              </a:ext>
            </a:extLst>
          </p:cNvPr>
          <p:cNvSpPr>
            <a:spLocks noGrp="1"/>
          </p:cNvSpPr>
          <p:nvPr>
            <p:ph idx="1"/>
          </p:nvPr>
        </p:nvSpPr>
        <p:spPr>
          <a:xfrm>
            <a:off x="845288" y="1388424"/>
            <a:ext cx="10515600" cy="2997145"/>
          </a:xfrm>
        </p:spPr>
        <p:txBody>
          <a:bodyPr/>
          <a:lstStyle/>
          <a:p>
            <a:pPr algn="just">
              <a:buFont typeface="Wingdings" panose="05000000000000000000" pitchFamily="2" charset="2"/>
              <a:buChar char="u"/>
            </a:pPr>
            <a:r>
              <a:rPr lang="zh-CN" altLang="zh-CN" sz="1800" dirty="0">
                <a:latin typeface="+mn-ea"/>
                <a:cs typeface="Times New Roman" panose="02020603050405020304" pitchFamily="18" charset="0"/>
              </a:rPr>
              <a:t>拼音替换</a:t>
            </a:r>
            <a:r>
              <a:rPr lang="zh-CN" altLang="en-US" sz="1800" dirty="0">
                <a:latin typeface="+mn-ea"/>
                <a:cs typeface="Times New Roman" panose="02020603050405020304" pitchFamily="18" charset="0"/>
              </a:rPr>
              <a:t>方案：</a:t>
            </a:r>
            <a:r>
              <a:rPr lang="zh-CN" altLang="zh-CN" sz="1800" dirty="0">
                <a:latin typeface="+mn-ea"/>
                <a:cs typeface="Times New Roman" panose="02020603050405020304" pitchFamily="18" charset="0"/>
              </a:rPr>
              <a:t>采用模糊音判断，对近似音或同音字进行替换，例如：</a:t>
            </a:r>
            <a:endParaRPr lang="en-US" altLang="zh-CN" sz="1800" dirty="0">
              <a:latin typeface="+mn-ea"/>
              <a:cs typeface="Times New Roman" panose="02020603050405020304" pitchFamily="18" charset="0"/>
            </a:endParaRPr>
          </a:p>
          <a:p>
            <a:pPr marL="0" indent="0" algn="just">
              <a:buNone/>
            </a:pPr>
            <a:r>
              <a:rPr lang="zh-CN" altLang="zh-CN" sz="1800" kern="100" dirty="0">
                <a:effectLst/>
                <a:latin typeface="+mn-ea"/>
                <a:cs typeface="Times New Roman" panose="02020603050405020304" pitchFamily="18" charset="0"/>
              </a:rPr>
              <a:t>“安</a:t>
            </a:r>
            <a:r>
              <a:rPr lang="zh-CN" altLang="zh-CN" sz="1800" kern="100" dirty="0">
                <a:solidFill>
                  <a:srgbClr val="FF0000"/>
                </a:solidFill>
                <a:effectLst/>
                <a:latin typeface="+mn-ea"/>
                <a:cs typeface="Times New Roman" panose="02020603050405020304" pitchFamily="18" charset="0"/>
              </a:rPr>
              <a:t>想</a:t>
            </a:r>
            <a:r>
              <a:rPr lang="zh-CN" altLang="zh-CN" sz="1800" kern="100" dirty="0">
                <a:effectLst/>
                <a:latin typeface="+mn-ea"/>
                <a:cs typeface="Times New Roman" panose="02020603050405020304" pitchFamily="18" charset="0"/>
              </a:rPr>
              <a:t>混合”</a:t>
            </a:r>
            <a:r>
              <a:rPr lang="en-US" altLang="zh-CN" sz="1800" kern="100" dirty="0">
                <a:effectLst/>
                <a:latin typeface="+mn-ea"/>
                <a:cs typeface="Times New Roman" panose="02020603050405020304" pitchFamily="18" charset="0"/>
              </a:rPr>
              <a:t>=&gt;</a:t>
            </a:r>
            <a:r>
              <a:rPr lang="zh-CN" altLang="zh-CN" sz="1800" kern="100" dirty="0">
                <a:effectLst/>
                <a:latin typeface="+mn-ea"/>
                <a:cs typeface="Times New Roman" panose="02020603050405020304" pitchFamily="18" charset="0"/>
              </a:rPr>
              <a:t>“安</a:t>
            </a:r>
            <a:r>
              <a:rPr lang="zh-CN" altLang="zh-CN" sz="1800" kern="100" dirty="0">
                <a:solidFill>
                  <a:srgbClr val="00B0F0"/>
                </a:solidFill>
                <a:effectLst/>
                <a:latin typeface="+mn-ea"/>
                <a:cs typeface="Times New Roman" panose="02020603050405020304" pitchFamily="18" charset="0"/>
              </a:rPr>
              <a:t>享</a:t>
            </a:r>
            <a:r>
              <a:rPr lang="zh-CN" altLang="zh-CN" sz="1800" kern="100" dirty="0">
                <a:effectLst/>
                <a:latin typeface="+mn-ea"/>
                <a:cs typeface="Times New Roman" panose="02020603050405020304" pitchFamily="18" charset="0"/>
              </a:rPr>
              <a:t>混合”</a:t>
            </a:r>
          </a:p>
          <a:p>
            <a:pPr marL="0" indent="0" algn="just">
              <a:buNone/>
            </a:pPr>
            <a:r>
              <a:rPr lang="zh-CN" altLang="zh-CN" sz="1800" kern="100" dirty="0">
                <a:effectLst/>
                <a:latin typeface="+mn-ea"/>
                <a:cs typeface="Times New Roman" panose="02020603050405020304" pitchFamily="18" charset="0"/>
              </a:rPr>
              <a:t>其中“安</a:t>
            </a:r>
            <a:r>
              <a:rPr lang="zh-CN" altLang="zh-CN" sz="1800" kern="100" dirty="0">
                <a:solidFill>
                  <a:srgbClr val="00B0F0"/>
                </a:solidFill>
                <a:effectLst/>
                <a:latin typeface="+mn-ea"/>
                <a:cs typeface="Times New Roman" panose="02020603050405020304" pitchFamily="18" charset="0"/>
              </a:rPr>
              <a:t>享</a:t>
            </a:r>
            <a:r>
              <a:rPr lang="zh-CN" altLang="zh-CN" sz="1800" kern="100" dirty="0">
                <a:effectLst/>
                <a:latin typeface="+mn-ea"/>
                <a:cs typeface="Times New Roman" panose="02020603050405020304" pitchFamily="18" charset="0"/>
              </a:rPr>
              <a:t>”是设定的热词，其带声调拼音为</a:t>
            </a:r>
            <a:r>
              <a:rPr lang="en-US" altLang="zh-CN" sz="1800" kern="100" dirty="0">
                <a:effectLst/>
                <a:latin typeface="+mn-ea"/>
                <a:cs typeface="Times New Roman" panose="02020603050405020304" pitchFamily="18" charset="0"/>
              </a:rPr>
              <a:t>an1 xiang3</a:t>
            </a:r>
            <a:r>
              <a:rPr lang="zh-CN" altLang="zh-CN" sz="1800" kern="100" dirty="0">
                <a:effectLst/>
                <a:latin typeface="+mn-ea"/>
                <a:cs typeface="Times New Roman" panose="02020603050405020304" pitchFamily="18" charset="0"/>
              </a:rPr>
              <a:t>，只要发音为</a:t>
            </a:r>
            <a:r>
              <a:rPr lang="en-US" altLang="zh-CN" sz="1800" kern="100" dirty="0">
                <a:effectLst/>
                <a:latin typeface="+mn-ea"/>
                <a:cs typeface="Times New Roman" panose="02020603050405020304" pitchFamily="18" charset="0"/>
              </a:rPr>
              <a:t>an </a:t>
            </a:r>
            <a:r>
              <a:rPr lang="en-US" altLang="zh-CN" sz="1800" kern="100" dirty="0" err="1">
                <a:effectLst/>
                <a:latin typeface="+mn-ea"/>
                <a:cs typeface="Times New Roman" panose="02020603050405020304" pitchFamily="18" charset="0"/>
              </a:rPr>
              <a:t>xiang</a:t>
            </a:r>
            <a:r>
              <a:rPr lang="zh-CN" altLang="zh-CN" sz="1800" kern="100" dirty="0">
                <a:effectLst/>
                <a:latin typeface="+mn-ea"/>
                <a:cs typeface="Times New Roman" panose="02020603050405020304" pitchFamily="18" charset="0"/>
              </a:rPr>
              <a:t>（不限声调）的词汇均转为该热词。</a:t>
            </a:r>
            <a:endParaRPr lang="en-US" altLang="zh-CN" sz="1800" kern="100" dirty="0">
              <a:effectLst/>
              <a:latin typeface="+mn-ea"/>
              <a:cs typeface="Times New Roman" panose="02020603050405020304" pitchFamily="18" charset="0"/>
            </a:endParaRPr>
          </a:p>
          <a:p>
            <a:pPr marL="0" indent="0" algn="just">
              <a:buNone/>
            </a:pPr>
            <a:endParaRPr lang="en-US" altLang="zh-CN" sz="1800" kern="100" dirty="0">
              <a:latin typeface="+mn-ea"/>
              <a:cs typeface="Times New Roman" panose="02020603050405020304" pitchFamily="18" charset="0"/>
            </a:endParaRPr>
          </a:p>
          <a:p>
            <a:pPr algn="just">
              <a:buFont typeface="Wingdings" panose="05000000000000000000" pitchFamily="2" charset="2"/>
              <a:buChar char="u"/>
            </a:pPr>
            <a:r>
              <a:rPr lang="zh-CN" altLang="zh-CN" sz="1800" kern="100" dirty="0">
                <a:effectLst/>
                <a:latin typeface="+mn-ea"/>
                <a:cs typeface="Times New Roman" panose="02020603050405020304" pitchFamily="18" charset="0"/>
              </a:rPr>
              <a:t>语言模型（</a:t>
            </a:r>
            <a:r>
              <a:rPr lang="en-US" altLang="zh-CN" sz="1800" kern="100" dirty="0">
                <a:effectLst/>
                <a:latin typeface="+mn-ea"/>
                <a:cs typeface="Times New Roman" panose="02020603050405020304" pitchFamily="18" charset="0"/>
              </a:rPr>
              <a:t>LM</a:t>
            </a:r>
            <a:r>
              <a:rPr lang="zh-CN" altLang="zh-CN" sz="1800" kern="100" dirty="0">
                <a:effectLst/>
                <a:latin typeface="+mn-ea"/>
                <a:cs typeface="Times New Roman" panose="02020603050405020304" pitchFamily="18" charset="0"/>
              </a:rPr>
              <a:t>）方案</a:t>
            </a:r>
            <a:r>
              <a:rPr lang="zh-CN" altLang="en-US"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可以支持更多词汇，在解码过程中，通过语言模型分（</a:t>
            </a:r>
            <a:r>
              <a:rPr lang="en-US" altLang="zh-CN" sz="1800" kern="100" dirty="0">
                <a:effectLst/>
                <a:latin typeface="+mn-ea"/>
                <a:cs typeface="Times New Roman" panose="02020603050405020304" pitchFamily="18" charset="0"/>
              </a:rPr>
              <a:t>LM cost</a:t>
            </a:r>
            <a:r>
              <a:rPr lang="zh-CN" altLang="zh-CN" sz="1800" kern="100" dirty="0">
                <a:effectLst/>
                <a:latin typeface="+mn-ea"/>
                <a:cs typeface="Times New Roman" panose="02020603050405020304" pitchFamily="18" charset="0"/>
              </a:rPr>
              <a:t>），提高特定词（热词）的概率，使之更容易被识别出来。语言模型方案实现过程如下：</a:t>
            </a:r>
            <a:endParaRPr lang="en-US" altLang="zh-CN" sz="1800" kern="100" dirty="0">
              <a:effectLst/>
              <a:latin typeface="+mn-ea"/>
              <a:cs typeface="Times New Roman" panose="02020603050405020304" pitchFamily="18" charset="0"/>
            </a:endParaRPr>
          </a:p>
          <a:p>
            <a:pPr lvl="1" algn="just">
              <a:buFont typeface="Wingdings" panose="05000000000000000000" pitchFamily="2" charset="2"/>
              <a:buChar char="p"/>
            </a:pPr>
            <a:r>
              <a:rPr lang="en-US" altLang="zh-CN" sz="1600" kern="100" dirty="0">
                <a:effectLst/>
                <a:latin typeface="+mn-ea"/>
                <a:cs typeface="Times New Roman" panose="02020603050405020304" pitchFamily="18" charset="0"/>
              </a:rPr>
              <a:t>Unigram</a:t>
            </a:r>
            <a:r>
              <a:rPr lang="zh-CN" altLang="zh-CN" sz="1600" kern="100" dirty="0">
                <a:effectLst/>
                <a:latin typeface="+mn-ea"/>
                <a:cs typeface="Times New Roman" panose="02020603050405020304" pitchFamily="18" charset="0"/>
              </a:rPr>
              <a:t>：首先根据热词集构建</a:t>
            </a:r>
            <a:r>
              <a:rPr lang="en-US" altLang="zh-CN" sz="1600" kern="100" dirty="0">
                <a:effectLst/>
                <a:latin typeface="+mn-ea"/>
                <a:cs typeface="Times New Roman" panose="02020603050405020304" pitchFamily="18" charset="0"/>
              </a:rPr>
              <a:t>contextual biasing</a:t>
            </a:r>
            <a:r>
              <a:rPr lang="zh-CN" altLang="zh-CN" sz="1600" kern="100" dirty="0">
                <a:effectLst/>
                <a:latin typeface="+mn-ea"/>
                <a:cs typeface="Times New Roman" panose="02020603050405020304" pitchFamily="18" charset="0"/>
              </a:rPr>
              <a:t>的</a:t>
            </a:r>
            <a:r>
              <a:rPr lang="en-US" altLang="zh-CN" sz="1600" kern="100" dirty="0">
                <a:effectLst/>
                <a:latin typeface="+mn-ea"/>
                <a:cs typeface="Times New Roman" panose="02020603050405020304" pitchFamily="18" charset="0"/>
              </a:rPr>
              <a:t>G2.fst</a:t>
            </a:r>
            <a:r>
              <a:rPr lang="zh-CN" altLang="zh-CN" sz="1600" kern="100" dirty="0">
                <a:effectLst/>
                <a:latin typeface="+mn-ea"/>
                <a:cs typeface="Times New Roman" panose="02020603050405020304" pitchFamily="18" charset="0"/>
              </a:rPr>
              <a:t>。</a:t>
            </a:r>
          </a:p>
          <a:p>
            <a:pPr lvl="1">
              <a:buFont typeface="Wingdings" panose="05000000000000000000" pitchFamily="2" charset="2"/>
              <a:buChar char="p"/>
            </a:pPr>
            <a:r>
              <a:rPr lang="en-US" altLang="zh-CN" sz="1600" dirty="0">
                <a:effectLst/>
                <a:latin typeface="+mn-ea"/>
                <a:cs typeface="Times New Roman" panose="02020603050405020304" pitchFamily="18" charset="0"/>
              </a:rPr>
              <a:t>on-the-fly Rescoring</a:t>
            </a:r>
            <a:r>
              <a:rPr lang="zh-CN" altLang="zh-CN" sz="1600" dirty="0">
                <a:effectLst/>
                <a:latin typeface="+mn-ea"/>
                <a:cs typeface="Times New Roman" panose="02020603050405020304" pitchFamily="18" charset="0"/>
              </a:rPr>
              <a:t>：在解码过程中，每当解码出现热词时，立即再加上</a:t>
            </a:r>
            <a:r>
              <a:rPr lang="en-US" altLang="zh-CN" sz="1600" dirty="0">
                <a:effectLst/>
                <a:latin typeface="+mn-ea"/>
                <a:cs typeface="Times New Roman" panose="02020603050405020304" pitchFamily="18" charset="0"/>
              </a:rPr>
              <a:t>G2.fst</a:t>
            </a:r>
            <a:r>
              <a:rPr lang="zh-CN" altLang="zh-CN" sz="1600" dirty="0">
                <a:effectLst/>
                <a:latin typeface="+mn-ea"/>
                <a:cs typeface="Times New Roman" panose="02020603050405020304" pitchFamily="18" charset="0"/>
              </a:rPr>
              <a:t>中的</a:t>
            </a:r>
            <a:r>
              <a:rPr lang="en-US" altLang="zh-CN" sz="1600" dirty="0">
                <a:effectLst/>
                <a:latin typeface="+mn-ea"/>
                <a:cs typeface="Times New Roman" panose="02020603050405020304" pitchFamily="18" charset="0"/>
              </a:rPr>
              <a:t>LM weight</a:t>
            </a:r>
            <a:r>
              <a:rPr lang="zh-CN" altLang="zh-CN" sz="1600" dirty="0">
                <a:effectLst/>
                <a:latin typeface="+mn-ea"/>
                <a:cs typeface="Times New Roman" panose="02020603050405020304" pitchFamily="18" charset="0"/>
              </a:rPr>
              <a:t>。</a:t>
            </a:r>
            <a:endParaRPr lang="zh-CN" altLang="en-US" sz="1600" dirty="0">
              <a:latin typeface="+mn-ea"/>
            </a:endParaRPr>
          </a:p>
        </p:txBody>
      </p:sp>
      <p:pic>
        <p:nvPicPr>
          <p:cNvPr id="5" name="图片 4">
            <a:extLst>
              <a:ext uri="{FF2B5EF4-FFF2-40B4-BE49-F238E27FC236}">
                <a16:creationId xmlns:a16="http://schemas.microsoft.com/office/drawing/2014/main" id="{17921E3E-AD0B-FDAB-C3C5-1E9C9C192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32" y="4660402"/>
            <a:ext cx="6881456" cy="1798476"/>
          </a:xfrm>
          <a:prstGeom prst="rect">
            <a:avLst/>
          </a:prstGeom>
        </p:spPr>
      </p:pic>
      <p:sp>
        <p:nvSpPr>
          <p:cNvPr id="4" name="文本框 3">
            <a:extLst>
              <a:ext uri="{FF2B5EF4-FFF2-40B4-BE49-F238E27FC236}">
                <a16:creationId xmlns:a16="http://schemas.microsoft.com/office/drawing/2014/main" id="{3BFE26DF-EFC5-6CCC-10D4-73642BBEAE68}"/>
              </a:ext>
            </a:extLst>
          </p:cNvPr>
          <p:cNvSpPr txBox="1"/>
          <p:nvPr/>
        </p:nvSpPr>
        <p:spPr>
          <a:xfrm>
            <a:off x="5514826" y="4710682"/>
            <a:ext cx="845103" cy="338554"/>
          </a:xfrm>
          <a:prstGeom prst="rect">
            <a:avLst/>
          </a:prstGeom>
          <a:noFill/>
        </p:spPr>
        <p:txBody>
          <a:bodyPr wrap="none" rtlCol="0">
            <a:spAutoFit/>
          </a:bodyPr>
          <a:lstStyle/>
          <a:p>
            <a:r>
              <a:rPr lang="zh-CN" altLang="en-US" sz="1600" dirty="0">
                <a:solidFill>
                  <a:srgbClr val="FF0000"/>
                </a:solidFill>
              </a:rPr>
              <a:t>热词集</a:t>
            </a:r>
            <a:r>
              <a:rPr lang="en-US" altLang="zh-CN" sz="1600" dirty="0">
                <a:solidFill>
                  <a:srgbClr val="FF0000"/>
                </a:solidFill>
              </a:rPr>
              <a:t>·</a:t>
            </a:r>
            <a:endParaRPr lang="zh-CN" altLang="en-US" sz="1600" dirty="0">
              <a:solidFill>
                <a:srgbClr val="FF0000"/>
              </a:solidFill>
            </a:endParaRPr>
          </a:p>
        </p:txBody>
      </p:sp>
      <p:cxnSp>
        <p:nvCxnSpPr>
          <p:cNvPr id="7" name="直接箭头连接符 6">
            <a:extLst>
              <a:ext uri="{FF2B5EF4-FFF2-40B4-BE49-F238E27FC236}">
                <a16:creationId xmlns:a16="http://schemas.microsoft.com/office/drawing/2014/main" id="{F689A96C-E4C1-CFB5-B75A-76030DEEF8E8}"/>
              </a:ext>
            </a:extLst>
          </p:cNvPr>
          <p:cNvCxnSpPr>
            <a:cxnSpLocks/>
            <a:stCxn id="4" idx="1"/>
          </p:cNvCxnSpPr>
          <p:nvPr/>
        </p:nvCxnSpPr>
        <p:spPr>
          <a:xfrm flipH="1">
            <a:off x="4922598" y="4879959"/>
            <a:ext cx="59222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3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BECC2-F25F-43BF-8612-15D77F0091A1}"/>
              </a:ext>
            </a:extLst>
          </p:cNvPr>
          <p:cNvSpPr>
            <a:spLocks noGrp="1"/>
          </p:cNvSpPr>
          <p:nvPr>
            <p:ph type="title"/>
          </p:nvPr>
        </p:nvSpPr>
        <p:spPr/>
        <p:txBody>
          <a:bodyPr/>
          <a:lstStyle/>
          <a:p>
            <a:r>
              <a:rPr lang="en-US" altLang="zh-CN" dirty="0"/>
              <a:t>15.3 SDK</a:t>
            </a:r>
            <a:r>
              <a:rPr lang="zh-CN" altLang="zh-CN" dirty="0"/>
              <a:t>封装</a:t>
            </a:r>
            <a:endParaRPr lang="zh-CN" altLang="en-US" dirty="0"/>
          </a:p>
        </p:txBody>
      </p:sp>
      <p:sp>
        <p:nvSpPr>
          <p:cNvPr id="3" name="内容占位符 2">
            <a:extLst>
              <a:ext uri="{FF2B5EF4-FFF2-40B4-BE49-F238E27FC236}">
                <a16:creationId xmlns:a16="http://schemas.microsoft.com/office/drawing/2014/main" id="{D712FFD1-DC16-4C91-890B-3610B53F248E}"/>
              </a:ext>
            </a:extLst>
          </p:cNvPr>
          <p:cNvSpPr>
            <a:spLocks noGrp="1"/>
          </p:cNvSpPr>
          <p:nvPr>
            <p:ph idx="4294967295"/>
          </p:nvPr>
        </p:nvSpPr>
        <p:spPr>
          <a:xfrm>
            <a:off x="845288" y="1388424"/>
            <a:ext cx="10515600" cy="4351338"/>
          </a:xfrm>
        </p:spPr>
        <p:txBody>
          <a:bodyPr/>
          <a:lstStyle/>
          <a:p>
            <a:pPr marL="0" indent="0">
              <a:buNone/>
            </a:pPr>
            <a:r>
              <a:rPr lang="en-US" altLang="zh-CN" dirty="0"/>
              <a:t>1</a:t>
            </a:r>
            <a:r>
              <a:rPr lang="zh-CN" altLang="en-US" dirty="0"/>
              <a:t>）</a:t>
            </a:r>
            <a:r>
              <a:rPr lang="zh-CN" altLang="zh-CN" dirty="0"/>
              <a:t>函数接口</a:t>
            </a:r>
            <a:endParaRPr lang="en-US" altLang="zh-CN" dirty="0"/>
          </a:p>
          <a:p>
            <a:pPr marL="0" indent="0">
              <a:buNone/>
            </a:pPr>
            <a:r>
              <a:rPr lang="en-US" altLang="zh-CN" dirty="0"/>
              <a:t>2</a:t>
            </a:r>
            <a:r>
              <a:rPr lang="zh-CN" altLang="en-US" dirty="0"/>
              <a:t>）</a:t>
            </a:r>
            <a:r>
              <a:rPr lang="zh-CN" altLang="zh-CN" dirty="0"/>
              <a:t>动态库编译</a:t>
            </a:r>
            <a:endParaRPr lang="en-US" altLang="zh-CN" dirty="0"/>
          </a:p>
          <a:p>
            <a:pPr marL="0" indent="0">
              <a:buNone/>
            </a:pPr>
            <a:r>
              <a:rPr lang="en-US" altLang="zh-CN" dirty="0"/>
              <a:t>3</a:t>
            </a:r>
            <a:r>
              <a:rPr lang="zh-CN" altLang="en-US" dirty="0"/>
              <a:t>）</a:t>
            </a:r>
            <a:r>
              <a:rPr lang="zh-CN" altLang="zh-CN" dirty="0"/>
              <a:t>动态库调用</a:t>
            </a:r>
            <a:endParaRPr lang="zh-CN" altLang="en-US" dirty="0"/>
          </a:p>
        </p:txBody>
      </p:sp>
    </p:spTree>
    <p:extLst>
      <p:ext uri="{BB962C8B-B14F-4D97-AF65-F5344CB8AC3E}">
        <p14:creationId xmlns:p14="http://schemas.microsoft.com/office/powerpoint/2010/main" val="3081341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D84F0-7F43-4E68-A5B7-8930B3BA7494}"/>
              </a:ext>
            </a:extLst>
          </p:cNvPr>
          <p:cNvSpPr>
            <a:spLocks noGrp="1"/>
          </p:cNvSpPr>
          <p:nvPr>
            <p:ph type="title"/>
          </p:nvPr>
        </p:nvSpPr>
        <p:spPr/>
        <p:txBody>
          <a:bodyPr/>
          <a:lstStyle/>
          <a:p>
            <a:r>
              <a:rPr lang="en-US" altLang="zh-CN" dirty="0"/>
              <a:t>1</a:t>
            </a:r>
            <a:r>
              <a:rPr lang="zh-CN" altLang="en-US" dirty="0"/>
              <a:t>）</a:t>
            </a:r>
            <a:r>
              <a:rPr lang="zh-CN" altLang="zh-CN" dirty="0"/>
              <a:t>函数接口</a:t>
            </a:r>
            <a:endParaRPr lang="zh-CN" altLang="en-US" dirty="0"/>
          </a:p>
        </p:txBody>
      </p:sp>
      <p:sp>
        <p:nvSpPr>
          <p:cNvPr id="4" name="矩形 3">
            <a:extLst>
              <a:ext uri="{FF2B5EF4-FFF2-40B4-BE49-F238E27FC236}">
                <a16:creationId xmlns:a16="http://schemas.microsoft.com/office/drawing/2014/main" id="{AD42B0EE-88F0-4C35-A299-E265D890EF3A}"/>
              </a:ext>
            </a:extLst>
          </p:cNvPr>
          <p:cNvSpPr/>
          <p:nvPr/>
        </p:nvSpPr>
        <p:spPr>
          <a:xfrm>
            <a:off x="914400" y="1837679"/>
            <a:ext cx="9608288" cy="2787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sz="1400" dirty="0">
                <a:latin typeface="+mn-ea"/>
              </a:rPr>
              <a:t>/*************************************************************************************************************************/</a:t>
            </a:r>
          </a:p>
          <a:p>
            <a:pPr algn="just"/>
            <a:r>
              <a:rPr lang="en-US" altLang="zh-CN" sz="1400" dirty="0">
                <a:latin typeface="+mn-ea"/>
              </a:rPr>
              <a:t>/*</a:t>
            </a:r>
          </a:p>
          <a:p>
            <a:pPr algn="just"/>
            <a:r>
              <a:rPr lang="en-US" altLang="zh-CN" sz="1400" dirty="0">
                <a:latin typeface="+mn-ea"/>
              </a:rPr>
              <a:t>			</a:t>
            </a:r>
            <a:r>
              <a:rPr lang="zh-CN" altLang="en-US" sz="1400" dirty="0">
                <a:latin typeface="+mn-ea"/>
              </a:rPr>
              <a:t>基于语音缓冲区的语音识别（非特定人）</a:t>
            </a:r>
          </a:p>
          <a:p>
            <a:pPr algn="just"/>
            <a:r>
              <a:rPr lang="zh-CN" altLang="en-US" sz="1400" dirty="0">
                <a:latin typeface="+mn-ea"/>
              </a:rPr>
              <a:t>		</a:t>
            </a:r>
            <a:r>
              <a:rPr lang="en-US" altLang="zh-CN" sz="1400" dirty="0">
                <a:latin typeface="+mn-ea"/>
              </a:rPr>
              <a:t>@ handle	      : </a:t>
            </a:r>
            <a:r>
              <a:rPr lang="zh-CN" altLang="en-US" sz="1400" dirty="0">
                <a:latin typeface="+mn-ea"/>
              </a:rPr>
              <a:t>线路资源标识（必须是已打开）</a:t>
            </a:r>
          </a:p>
          <a:p>
            <a:pPr algn="just"/>
            <a:r>
              <a:rPr lang="zh-CN" altLang="en-US" sz="1400" dirty="0">
                <a:latin typeface="+mn-ea"/>
              </a:rPr>
              <a:t>		</a:t>
            </a:r>
            <a:r>
              <a:rPr lang="en-US" altLang="zh-CN" sz="1400" dirty="0">
                <a:latin typeface="+mn-ea"/>
              </a:rPr>
              <a:t>@ buffer           : </a:t>
            </a:r>
            <a:r>
              <a:rPr lang="zh-CN" altLang="en-US" sz="1400" dirty="0">
                <a:latin typeface="+mn-ea"/>
              </a:rPr>
              <a:t>待识别语音缓冲区</a:t>
            </a:r>
          </a:p>
          <a:p>
            <a:pPr algn="just"/>
            <a:r>
              <a:rPr lang="zh-CN" altLang="en-US" sz="1400" dirty="0">
                <a:latin typeface="+mn-ea"/>
              </a:rPr>
              <a:t>		</a:t>
            </a:r>
            <a:r>
              <a:rPr lang="en-US" altLang="zh-CN" sz="1400" dirty="0">
                <a:latin typeface="+mn-ea"/>
              </a:rPr>
              <a:t>@ length          : </a:t>
            </a:r>
            <a:r>
              <a:rPr lang="zh-CN" altLang="en-US" sz="1400" dirty="0">
                <a:latin typeface="+mn-ea"/>
              </a:rPr>
              <a:t>待识别语音缓冲区长度</a:t>
            </a:r>
          </a:p>
          <a:p>
            <a:pPr algn="just"/>
            <a:r>
              <a:rPr lang="zh-CN" altLang="en-US" sz="1400" dirty="0">
                <a:latin typeface="+mn-ea"/>
              </a:rPr>
              <a:t>		</a:t>
            </a:r>
            <a:r>
              <a:rPr lang="en-US" altLang="zh-CN" sz="1400" dirty="0">
                <a:latin typeface="+mn-ea"/>
              </a:rPr>
              <a:t>@ text              : </a:t>
            </a:r>
            <a:r>
              <a:rPr lang="zh-CN" altLang="en-US" sz="1400" dirty="0">
                <a:latin typeface="+mn-ea"/>
              </a:rPr>
              <a:t>识别的文本内容</a:t>
            </a:r>
          </a:p>
          <a:p>
            <a:pPr algn="just"/>
            <a:r>
              <a:rPr lang="zh-CN" altLang="en-US" sz="1400" dirty="0">
                <a:latin typeface="+mn-ea"/>
              </a:rPr>
              <a:t>		</a:t>
            </a:r>
            <a:r>
              <a:rPr lang="en-US" altLang="zh-CN" sz="1400" dirty="0">
                <a:latin typeface="+mn-ea"/>
              </a:rPr>
              <a:t>@ </a:t>
            </a:r>
            <a:r>
              <a:rPr lang="en-US" altLang="zh-CN" sz="1400" dirty="0" err="1">
                <a:latin typeface="+mn-ea"/>
              </a:rPr>
              <a:t>scoreASR</a:t>
            </a:r>
            <a:r>
              <a:rPr lang="en-US" altLang="zh-CN" sz="1400" dirty="0">
                <a:latin typeface="+mn-ea"/>
              </a:rPr>
              <a:t>      : </a:t>
            </a:r>
            <a:r>
              <a:rPr lang="zh-CN" altLang="en-US" sz="1400" dirty="0">
                <a:latin typeface="+mn-ea"/>
              </a:rPr>
              <a:t>语音识别得分</a:t>
            </a:r>
          </a:p>
          <a:p>
            <a:pPr algn="just"/>
            <a:r>
              <a:rPr lang="zh-CN" altLang="en-US" sz="1400" dirty="0">
                <a:latin typeface="+mn-ea"/>
              </a:rPr>
              <a:t>		</a:t>
            </a:r>
            <a:r>
              <a:rPr lang="en-US" altLang="zh-CN" sz="1400" dirty="0">
                <a:latin typeface="+mn-ea"/>
              </a:rPr>
              <a:t>@ return	      : </a:t>
            </a:r>
            <a:r>
              <a:rPr lang="zh-CN" altLang="en-US" sz="1400" dirty="0">
                <a:latin typeface="+mn-ea"/>
              </a:rPr>
              <a:t>成功识别返回</a:t>
            </a:r>
            <a:r>
              <a:rPr lang="en-US" altLang="zh-CN" sz="1400" dirty="0">
                <a:latin typeface="+mn-ea"/>
              </a:rPr>
              <a:t>SUCCESS</a:t>
            </a:r>
          </a:p>
          <a:p>
            <a:pPr algn="just"/>
            <a:r>
              <a:rPr lang="en-US" altLang="zh-CN" sz="1400" dirty="0">
                <a:latin typeface="+mn-ea"/>
              </a:rPr>
              <a:t>                                                                                                                                                                                   */</a:t>
            </a:r>
          </a:p>
          <a:p>
            <a:pPr algn="just"/>
            <a:r>
              <a:rPr lang="en-US" altLang="zh-CN" sz="1400" dirty="0">
                <a:latin typeface="+mn-ea"/>
              </a:rPr>
              <a:t>/*************************************************************************************************************************/</a:t>
            </a:r>
          </a:p>
          <a:p>
            <a:pPr algn="just"/>
            <a:r>
              <a:rPr lang="en-US" altLang="zh-CN" sz="1400" dirty="0" err="1">
                <a:latin typeface="+mn-ea"/>
              </a:rPr>
              <a:t>return_ASR_Code</a:t>
            </a:r>
            <a:r>
              <a:rPr lang="en-US" altLang="zh-CN" sz="1400" dirty="0">
                <a:latin typeface="+mn-ea"/>
              </a:rPr>
              <a:t> </a:t>
            </a:r>
            <a:r>
              <a:rPr lang="en-US" altLang="zh-CN" sz="1400" dirty="0" err="1">
                <a:latin typeface="+mn-ea"/>
              </a:rPr>
              <a:t>ASR_recSpeechBuf</a:t>
            </a:r>
            <a:r>
              <a:rPr lang="en-US" altLang="zh-CN" sz="1400" dirty="0">
                <a:latin typeface="+mn-ea"/>
              </a:rPr>
              <a:t>(Handle </a:t>
            </a:r>
            <a:r>
              <a:rPr lang="en-US" altLang="zh-CN" sz="1400" dirty="0" err="1">
                <a:latin typeface="+mn-ea"/>
              </a:rPr>
              <a:t>handle</a:t>
            </a:r>
            <a:r>
              <a:rPr lang="en-US" altLang="zh-CN" sz="1400" dirty="0">
                <a:latin typeface="+mn-ea"/>
              </a:rPr>
              <a:t>, short* buffer, unsigned long length, char* text, float &amp;</a:t>
            </a:r>
            <a:r>
              <a:rPr lang="en-US" altLang="zh-CN" sz="1400" dirty="0" err="1">
                <a:latin typeface="+mn-ea"/>
              </a:rPr>
              <a:t>scoreASR</a:t>
            </a:r>
            <a:r>
              <a:rPr lang="en-US" altLang="zh-CN" sz="1400" dirty="0">
                <a:latin typeface="+mn-ea"/>
              </a:rPr>
              <a:t>);</a:t>
            </a:r>
            <a:endParaRPr lang="zh-CN" altLang="en-US" sz="1400" dirty="0">
              <a:latin typeface="+mn-ea"/>
            </a:endParaRPr>
          </a:p>
        </p:txBody>
      </p:sp>
    </p:spTree>
    <p:extLst>
      <p:ext uri="{BB962C8B-B14F-4D97-AF65-F5344CB8AC3E}">
        <p14:creationId xmlns:p14="http://schemas.microsoft.com/office/powerpoint/2010/main" val="179181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EEE700BE-DC3C-43B4-9BC4-97739A736311}"/>
              </a:ext>
            </a:extLst>
          </p:cNvPr>
          <p:cNvSpPr>
            <a:spLocks noGrp="1"/>
          </p:cNvSpPr>
          <p:nvPr>
            <p:ph type="title"/>
          </p:nvPr>
        </p:nvSpPr>
        <p:spPr>
          <a:xfrm>
            <a:off x="198474" y="382772"/>
            <a:ext cx="10515600" cy="1325563"/>
          </a:xfrm>
        </p:spPr>
        <p:txBody>
          <a:bodyPr/>
          <a:lstStyle/>
          <a:p>
            <a:pPr algn="ctr"/>
            <a:r>
              <a:rPr lang="zh-CN" altLang="en-US" dirty="0"/>
              <a:t>纲要</a:t>
            </a:r>
          </a:p>
        </p:txBody>
      </p:sp>
      <p:sp>
        <p:nvSpPr>
          <p:cNvPr id="7" name="内容占位符 2">
            <a:extLst>
              <a:ext uri="{FF2B5EF4-FFF2-40B4-BE49-F238E27FC236}">
                <a16:creationId xmlns:a16="http://schemas.microsoft.com/office/drawing/2014/main" id="{696E699C-B0BB-4D50-BA99-60F14232CF3B}"/>
              </a:ext>
            </a:extLst>
          </p:cNvPr>
          <p:cNvSpPr>
            <a:spLocks noGrp="1"/>
          </p:cNvSpPr>
          <p:nvPr>
            <p:ph idx="4294967295"/>
          </p:nvPr>
        </p:nvSpPr>
        <p:spPr>
          <a:xfrm>
            <a:off x="845288" y="1751391"/>
            <a:ext cx="10515600" cy="4351338"/>
          </a:xfrm>
        </p:spPr>
        <p:txBody>
          <a:bodyPr>
            <a:normAutofit lnSpcReduction="10000"/>
          </a:bodyPr>
          <a:lstStyle/>
          <a:p>
            <a:pPr marL="0" indent="0">
              <a:buNone/>
            </a:pPr>
            <a:r>
              <a:rPr lang="en-US" altLang="zh-CN" sz="2800" b="1" dirty="0"/>
              <a:t>15.1 </a:t>
            </a:r>
            <a:r>
              <a:rPr lang="zh-CN" altLang="en-US" sz="2800" b="1" dirty="0"/>
              <a:t>应用场景</a:t>
            </a:r>
            <a:endParaRPr lang="en-US" altLang="zh-CN" sz="2800" b="1" dirty="0"/>
          </a:p>
          <a:p>
            <a:pPr marL="0" indent="0">
              <a:buNone/>
            </a:pPr>
            <a:r>
              <a:rPr lang="en-US" altLang="zh-CN" sz="2800" b="1" dirty="0"/>
              <a:t>15.2 </a:t>
            </a:r>
            <a:r>
              <a:rPr lang="zh-CN" altLang="en-US" sz="2800" b="1" dirty="0"/>
              <a:t>引擎优化</a:t>
            </a:r>
            <a:endParaRPr lang="en-US" altLang="zh-CN" sz="2800" b="1" dirty="0"/>
          </a:p>
          <a:p>
            <a:pPr marL="457200" lvl="1" indent="0">
              <a:buNone/>
            </a:pPr>
            <a:r>
              <a:rPr lang="en-US" altLang="zh-CN" b="1" dirty="0"/>
              <a:t>15.2.1 Kaldi</a:t>
            </a:r>
            <a:r>
              <a:rPr lang="zh-CN" altLang="en-US" b="1" dirty="0"/>
              <a:t>方案</a:t>
            </a:r>
            <a:endParaRPr lang="en-US" altLang="zh-CN" b="1" dirty="0"/>
          </a:p>
          <a:p>
            <a:pPr marL="457200" lvl="1" indent="0">
              <a:buNone/>
            </a:pPr>
            <a:r>
              <a:rPr lang="en-US" altLang="zh-CN" b="1" dirty="0"/>
              <a:t>15.2.2 </a:t>
            </a:r>
            <a:r>
              <a:rPr lang="en-US" altLang="zh-CN" b="1" dirty="0" err="1"/>
              <a:t>WeNet</a:t>
            </a:r>
            <a:r>
              <a:rPr lang="zh-CN" altLang="en-US" b="1" dirty="0"/>
              <a:t>方案</a:t>
            </a:r>
            <a:endParaRPr lang="en-US" altLang="zh-CN" b="1" dirty="0"/>
          </a:p>
          <a:p>
            <a:pPr marL="0" indent="0">
              <a:buNone/>
            </a:pPr>
            <a:r>
              <a:rPr lang="en-US" altLang="zh-CN" b="1" dirty="0"/>
              <a:t>15.3 </a:t>
            </a:r>
            <a:r>
              <a:rPr lang="zh-CN" altLang="en-US" b="1" dirty="0"/>
              <a:t>工程部署</a:t>
            </a:r>
            <a:endParaRPr lang="en-US" altLang="zh-CN" b="1" dirty="0"/>
          </a:p>
          <a:p>
            <a:pPr marL="457200" lvl="1" indent="0">
              <a:buNone/>
            </a:pPr>
            <a:r>
              <a:rPr lang="en-US" altLang="zh-CN" b="1" dirty="0"/>
              <a:t>15.3.1</a:t>
            </a:r>
            <a:r>
              <a:rPr lang="zh-CN" altLang="en-US" b="1" dirty="0"/>
              <a:t> </a:t>
            </a:r>
            <a:r>
              <a:rPr lang="en-US" altLang="zh-CN" b="1" dirty="0"/>
              <a:t>SDK</a:t>
            </a:r>
            <a:r>
              <a:rPr lang="zh-CN" altLang="en-US" b="1" dirty="0"/>
              <a:t>封装</a:t>
            </a:r>
            <a:endParaRPr lang="en-US" altLang="zh-CN" b="1" dirty="0"/>
          </a:p>
          <a:p>
            <a:pPr marL="457200" lvl="1" indent="0">
              <a:buNone/>
            </a:pPr>
            <a:r>
              <a:rPr lang="en-US" altLang="zh-CN" b="1" dirty="0"/>
              <a:t>15.3.2 </a:t>
            </a:r>
            <a:r>
              <a:rPr lang="zh-CN" altLang="en-US" b="1" dirty="0"/>
              <a:t>语音云平台</a:t>
            </a:r>
            <a:endParaRPr lang="en-US" altLang="zh-CN" b="1" dirty="0"/>
          </a:p>
          <a:p>
            <a:pPr marL="457200" lvl="1" indent="0">
              <a:buNone/>
            </a:pPr>
            <a:r>
              <a:rPr lang="en-US" altLang="zh-CN" b="1" dirty="0"/>
              <a:t>15.3.3 Kaldi</a:t>
            </a:r>
            <a:r>
              <a:rPr lang="zh-CN" altLang="en-US" b="1" dirty="0"/>
              <a:t>嵌入式移植</a:t>
            </a:r>
            <a:endParaRPr lang="en-US" altLang="zh-CN" b="1" dirty="0"/>
          </a:p>
          <a:p>
            <a:pPr marL="457200" lvl="1" indent="0">
              <a:buNone/>
            </a:pPr>
            <a:r>
              <a:rPr lang="en-US" altLang="zh-CN" b="1" dirty="0"/>
              <a:t>15.3.4 </a:t>
            </a:r>
            <a:r>
              <a:rPr lang="en-US" altLang="zh-CN" b="1" dirty="0" err="1"/>
              <a:t>WeNet</a:t>
            </a:r>
            <a:r>
              <a:rPr lang="zh-CN" altLang="en-US" b="1" dirty="0"/>
              <a:t>端侧部署</a:t>
            </a:r>
            <a:endParaRPr lang="en-US" altLang="zh-CN" b="1" dirty="0"/>
          </a:p>
          <a:p>
            <a:pPr marL="0" indent="0">
              <a:buNone/>
            </a:pPr>
            <a:r>
              <a:rPr lang="en-US" altLang="zh-CN" sz="2800" b="1" dirty="0"/>
              <a:t>15.4 </a:t>
            </a:r>
            <a:r>
              <a:rPr lang="zh-CN" altLang="zh-CN" sz="2800" b="1" dirty="0"/>
              <a:t>本章小结</a:t>
            </a:r>
          </a:p>
        </p:txBody>
      </p:sp>
    </p:spTree>
    <p:extLst>
      <p:ext uri="{BB962C8B-B14F-4D97-AF65-F5344CB8AC3E}">
        <p14:creationId xmlns:p14="http://schemas.microsoft.com/office/powerpoint/2010/main" val="3692086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4CE92-BF9A-4B4B-8548-F257A9DEC7AD}"/>
              </a:ext>
            </a:extLst>
          </p:cNvPr>
          <p:cNvSpPr>
            <a:spLocks noGrp="1"/>
          </p:cNvSpPr>
          <p:nvPr>
            <p:ph type="title"/>
          </p:nvPr>
        </p:nvSpPr>
        <p:spPr/>
        <p:txBody>
          <a:bodyPr/>
          <a:lstStyle/>
          <a:p>
            <a:r>
              <a:rPr lang="en-US" altLang="zh-CN" dirty="0"/>
              <a:t>1</a:t>
            </a:r>
            <a:r>
              <a:rPr lang="zh-CN" altLang="en-US" dirty="0"/>
              <a:t>）</a:t>
            </a:r>
            <a:r>
              <a:rPr lang="zh-CN" altLang="zh-CN" dirty="0"/>
              <a:t>函数接口</a:t>
            </a:r>
            <a:endParaRPr lang="zh-CN" altLang="en-US" dirty="0"/>
          </a:p>
        </p:txBody>
      </p:sp>
      <p:sp>
        <p:nvSpPr>
          <p:cNvPr id="3" name="内容占位符 2">
            <a:extLst>
              <a:ext uri="{FF2B5EF4-FFF2-40B4-BE49-F238E27FC236}">
                <a16:creationId xmlns:a16="http://schemas.microsoft.com/office/drawing/2014/main" id="{1319A290-C5C0-402D-B597-BBA87039EA9B}"/>
              </a:ext>
            </a:extLst>
          </p:cNvPr>
          <p:cNvSpPr>
            <a:spLocks noGrp="1"/>
          </p:cNvSpPr>
          <p:nvPr>
            <p:ph idx="1"/>
          </p:nvPr>
        </p:nvSpPr>
        <p:spPr>
          <a:xfrm>
            <a:off x="845288" y="1388424"/>
            <a:ext cx="10515600" cy="4115731"/>
          </a:xfrm>
        </p:spPr>
        <p:txBody>
          <a:bodyPr>
            <a:noAutofit/>
          </a:bodyPr>
          <a:lstStyle/>
          <a:p>
            <a:r>
              <a:rPr lang="zh-CN" altLang="zh-CN" sz="2000" dirty="0"/>
              <a:t>根据</a:t>
            </a:r>
            <a:r>
              <a:rPr lang="en-US" altLang="zh-CN" sz="2000" dirty="0" err="1"/>
              <a:t>ASR_recSpeechBuf</a:t>
            </a:r>
            <a:r>
              <a:rPr lang="zh-CN" altLang="zh-CN" sz="2000" dirty="0"/>
              <a:t>函数的输入和输出参数，我们改写了</a:t>
            </a:r>
            <a:r>
              <a:rPr lang="en-US" altLang="zh-CN" sz="2000" dirty="0"/>
              <a:t>Kaldi</a:t>
            </a:r>
            <a:r>
              <a:rPr lang="zh-CN" altLang="zh-CN" sz="2000" dirty="0"/>
              <a:t>的在线解码程序，包括以下函数：</a:t>
            </a:r>
          </a:p>
          <a:p>
            <a:pPr lvl="1"/>
            <a:r>
              <a:rPr lang="en-US" altLang="zh-CN" sz="1600" b="1" dirty="0" err="1"/>
              <a:t>ASR_recSpeechBuf</a:t>
            </a:r>
            <a:r>
              <a:rPr lang="zh-CN" altLang="zh-CN" sz="1600" dirty="0"/>
              <a:t>函数：与外面调用程序交互，首先判断分配到的句柄</a:t>
            </a:r>
            <a:r>
              <a:rPr lang="en-US" altLang="zh-CN" sz="1600" dirty="0"/>
              <a:t>handle</a:t>
            </a:r>
            <a:r>
              <a:rPr lang="zh-CN" altLang="zh-CN" sz="1600" dirty="0"/>
              <a:t>是否空闲，如果忙则返回</a:t>
            </a:r>
            <a:r>
              <a:rPr lang="en-US" altLang="zh-CN" sz="1600" dirty="0"/>
              <a:t>ASR_STATE_ERROR</a:t>
            </a:r>
            <a:r>
              <a:rPr lang="zh-CN" altLang="zh-CN" sz="1600" dirty="0"/>
              <a:t>，表示已被占用；如果检查通过，则调用</a:t>
            </a:r>
            <a:r>
              <a:rPr lang="en-US" altLang="zh-CN" sz="1600" dirty="0" err="1"/>
              <a:t>KaldiDecode</a:t>
            </a:r>
            <a:r>
              <a:rPr lang="zh-CN" altLang="zh-CN" sz="1600" dirty="0"/>
              <a:t>函数进行解码，并把词序列索引转化为文本内容，保存到输出参数</a:t>
            </a:r>
            <a:r>
              <a:rPr lang="en-US" altLang="zh-CN" sz="1600" dirty="0"/>
              <a:t>text</a:t>
            </a:r>
            <a:r>
              <a:rPr lang="zh-CN" altLang="zh-CN" sz="1600" dirty="0"/>
              <a:t>，即为识别后的句子。</a:t>
            </a:r>
            <a:endParaRPr lang="en-US" altLang="zh-CN" sz="1600" dirty="0"/>
          </a:p>
          <a:p>
            <a:pPr lvl="1"/>
            <a:endParaRPr lang="en-US" altLang="zh-CN" sz="1600" dirty="0"/>
          </a:p>
          <a:p>
            <a:pPr lvl="1"/>
            <a:r>
              <a:rPr lang="en-US" altLang="zh-CN" sz="1600" b="1" dirty="0" err="1"/>
              <a:t>KaldiDecode</a:t>
            </a:r>
            <a:r>
              <a:rPr lang="zh-CN" altLang="zh-CN" sz="1600" dirty="0"/>
              <a:t>函数：实现从语音缓冲</a:t>
            </a:r>
            <a:r>
              <a:rPr lang="en-US" altLang="zh-CN" sz="1600" dirty="0"/>
              <a:t>buffer</a:t>
            </a:r>
            <a:r>
              <a:rPr lang="zh-CN" altLang="zh-CN" sz="1600" dirty="0"/>
              <a:t>到识别结果的具体解码过程，首先完成输入</a:t>
            </a:r>
            <a:r>
              <a:rPr lang="en-US" altLang="zh-CN" sz="1600" dirty="0"/>
              <a:t>buffer</a:t>
            </a:r>
            <a:r>
              <a:rPr lang="zh-CN" altLang="zh-CN" sz="1600" dirty="0"/>
              <a:t>到</a:t>
            </a:r>
            <a:r>
              <a:rPr lang="en-US" altLang="zh-CN" sz="1600" dirty="0" err="1"/>
              <a:t>SubVector</a:t>
            </a:r>
            <a:r>
              <a:rPr lang="en-US" altLang="zh-CN" sz="1600" dirty="0"/>
              <a:t>&lt;</a:t>
            </a:r>
            <a:r>
              <a:rPr lang="en-US" altLang="zh-CN" sz="1600" dirty="0" err="1"/>
              <a:t>BaseFloat</a:t>
            </a:r>
            <a:r>
              <a:rPr lang="en-US" altLang="zh-CN" sz="1600" dirty="0"/>
              <a:t>&gt; </a:t>
            </a:r>
            <a:r>
              <a:rPr lang="en-US" altLang="zh-CN" sz="1600" dirty="0" err="1"/>
              <a:t>wave_part</a:t>
            </a:r>
            <a:r>
              <a:rPr lang="zh-CN" altLang="zh-CN" sz="1600" dirty="0"/>
              <a:t>的转化过程，然后调用</a:t>
            </a:r>
            <a:r>
              <a:rPr lang="en-US" altLang="zh-CN" sz="1600" dirty="0" err="1"/>
              <a:t>feature_pipeline.</a:t>
            </a:r>
            <a:r>
              <a:rPr lang="en-US" altLang="zh-CN" sz="1600" dirty="0" err="1">
                <a:solidFill>
                  <a:srgbClr val="C00000"/>
                </a:solidFill>
              </a:rPr>
              <a:t>AcceptWaveform</a:t>
            </a:r>
            <a:r>
              <a:rPr lang="en-US" altLang="zh-CN" sz="1600" dirty="0"/>
              <a:t>(</a:t>
            </a:r>
            <a:r>
              <a:rPr lang="en-US" altLang="zh-CN" sz="1600" dirty="0" err="1"/>
              <a:t>samp_freq</a:t>
            </a:r>
            <a:r>
              <a:rPr lang="en-US" altLang="zh-CN" sz="1600" dirty="0"/>
              <a:t>, </a:t>
            </a:r>
            <a:r>
              <a:rPr lang="en-US" altLang="zh-CN" sz="1600" dirty="0" err="1"/>
              <a:t>wave_part</a:t>
            </a:r>
            <a:r>
              <a:rPr lang="en-US" altLang="zh-CN" sz="1600" dirty="0"/>
              <a:t>)</a:t>
            </a:r>
            <a:r>
              <a:rPr lang="zh-CN" altLang="zh-CN" sz="1600" dirty="0"/>
              <a:t>进行声学特征提取，注意声学特征一般有做倒谱均值减（</a:t>
            </a:r>
            <a:r>
              <a:rPr lang="en-US" altLang="zh-CN" sz="1600" dirty="0"/>
              <a:t>CMN</a:t>
            </a:r>
            <a:r>
              <a:rPr lang="zh-CN" altLang="zh-CN" sz="1600" dirty="0"/>
              <a:t>），因此在函数内部还要加上这步操作，接着调用</a:t>
            </a:r>
            <a:r>
              <a:rPr lang="en-US" altLang="zh-CN" sz="1600" dirty="0" err="1"/>
              <a:t>decoder.</a:t>
            </a:r>
            <a:r>
              <a:rPr lang="en-US" altLang="zh-CN" sz="1600" dirty="0" err="1">
                <a:solidFill>
                  <a:srgbClr val="C00000"/>
                </a:solidFill>
              </a:rPr>
              <a:t>AdvanceDecoding</a:t>
            </a:r>
            <a:r>
              <a:rPr lang="en-US" altLang="zh-CN" sz="1600" dirty="0"/>
              <a:t>()</a:t>
            </a:r>
            <a:r>
              <a:rPr lang="zh-CN" altLang="zh-CN" sz="1600" dirty="0"/>
              <a:t>进行分片段识别，得到中间解码结果，保存在</a:t>
            </a:r>
            <a:r>
              <a:rPr lang="en-US" altLang="zh-CN" sz="1600" dirty="0"/>
              <a:t>Lattice</a:t>
            </a:r>
            <a:r>
              <a:rPr lang="zh-CN" altLang="zh-CN" sz="1600" dirty="0"/>
              <a:t>里，随后采用</a:t>
            </a:r>
            <a:r>
              <a:rPr lang="en-US" altLang="zh-CN" sz="1600" dirty="0" err="1"/>
              <a:t>decoder.</a:t>
            </a:r>
            <a:r>
              <a:rPr lang="en-US" altLang="zh-CN" sz="1600" dirty="0" err="1">
                <a:solidFill>
                  <a:srgbClr val="C00000"/>
                </a:solidFill>
              </a:rPr>
              <a:t>FinalizeDecoding</a:t>
            </a:r>
            <a:r>
              <a:rPr lang="en-US" altLang="zh-CN" sz="1600" dirty="0"/>
              <a:t>()</a:t>
            </a:r>
            <a:r>
              <a:rPr lang="zh-CN" altLang="zh-CN" sz="1600" dirty="0"/>
              <a:t>进行</a:t>
            </a:r>
            <a:r>
              <a:rPr lang="en-US" altLang="zh-CN" sz="1600" dirty="0"/>
              <a:t>Lattice</a:t>
            </a:r>
            <a:r>
              <a:rPr lang="zh-CN" altLang="zh-CN" sz="1600" dirty="0"/>
              <a:t>解码，修正中间部分结果。最后调用</a:t>
            </a:r>
            <a:r>
              <a:rPr lang="en-US" altLang="zh-CN" sz="1600" dirty="0" err="1"/>
              <a:t>GetDiagnosticsAndPrintOutput</a:t>
            </a:r>
            <a:r>
              <a:rPr lang="zh-CN" altLang="zh-CN" sz="1600" dirty="0"/>
              <a:t>函数得到解码后的词序列索引。</a:t>
            </a:r>
            <a:endParaRPr lang="en-US" altLang="zh-CN" sz="1600" dirty="0"/>
          </a:p>
          <a:p>
            <a:pPr lvl="1"/>
            <a:endParaRPr lang="en-US" altLang="zh-CN" sz="1600" dirty="0"/>
          </a:p>
          <a:p>
            <a:pPr lvl="1"/>
            <a:r>
              <a:rPr lang="en-US" altLang="zh-CN" sz="1600" b="1" dirty="0" err="1"/>
              <a:t>GetDiagnosticsAndPrintOutput</a:t>
            </a:r>
            <a:r>
              <a:rPr lang="zh-CN" altLang="zh-CN" sz="1600" dirty="0"/>
              <a:t>函数：根据输入的</a:t>
            </a:r>
            <a:r>
              <a:rPr lang="en-US" altLang="zh-CN" sz="1600" dirty="0" err="1"/>
              <a:t>CompactLattice</a:t>
            </a:r>
            <a:r>
              <a:rPr lang="zh-CN" altLang="zh-CN" sz="1600" dirty="0"/>
              <a:t>进行</a:t>
            </a:r>
            <a:r>
              <a:rPr lang="en-US" altLang="zh-CN" sz="1600" dirty="0"/>
              <a:t>Lattice</a:t>
            </a:r>
            <a:r>
              <a:rPr lang="zh-CN" altLang="zh-CN" sz="1600" dirty="0"/>
              <a:t>最优路径搜索并返回得到词序列和基于最小贝叶斯风险算出来的置信度，分别存放在输出参数</a:t>
            </a:r>
            <a:r>
              <a:rPr lang="en-US" altLang="zh-CN" sz="1600" dirty="0"/>
              <a:t>words</a:t>
            </a:r>
            <a:r>
              <a:rPr lang="zh-CN" altLang="zh-CN" sz="1600" dirty="0"/>
              <a:t>和</a:t>
            </a:r>
            <a:r>
              <a:rPr lang="en-US" altLang="zh-CN" sz="1600" dirty="0" err="1"/>
              <a:t>words_conf</a:t>
            </a:r>
            <a:r>
              <a:rPr lang="zh-CN" altLang="zh-CN" sz="1600" dirty="0"/>
              <a:t>。</a:t>
            </a:r>
            <a:endParaRPr lang="zh-CN" altLang="en-US" sz="1600" dirty="0"/>
          </a:p>
        </p:txBody>
      </p:sp>
    </p:spTree>
    <p:custDataLst>
      <p:tags r:id="rId1"/>
    </p:custDataLst>
    <p:extLst>
      <p:ext uri="{BB962C8B-B14F-4D97-AF65-F5344CB8AC3E}">
        <p14:creationId xmlns:p14="http://schemas.microsoft.com/office/powerpoint/2010/main" val="35352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D84F0-7F43-4E68-A5B7-8930B3BA7494}"/>
              </a:ext>
            </a:extLst>
          </p:cNvPr>
          <p:cNvSpPr>
            <a:spLocks noGrp="1"/>
          </p:cNvSpPr>
          <p:nvPr>
            <p:ph type="title"/>
          </p:nvPr>
        </p:nvSpPr>
        <p:spPr/>
        <p:txBody>
          <a:bodyPr/>
          <a:lstStyle/>
          <a:p>
            <a:r>
              <a:rPr lang="en-US" altLang="zh-CN" dirty="0"/>
              <a:t>1</a:t>
            </a:r>
            <a:r>
              <a:rPr lang="zh-CN" altLang="en-US" dirty="0"/>
              <a:t>）</a:t>
            </a:r>
            <a:r>
              <a:rPr lang="zh-CN" altLang="zh-CN" dirty="0"/>
              <a:t>函数接口</a:t>
            </a:r>
            <a:r>
              <a:rPr lang="en-US" altLang="zh-CN" dirty="0"/>
              <a:t>—</a:t>
            </a:r>
            <a:r>
              <a:rPr lang="zh-CN" altLang="en-US" dirty="0"/>
              <a:t>返回值</a:t>
            </a:r>
          </a:p>
        </p:txBody>
      </p:sp>
      <p:sp>
        <p:nvSpPr>
          <p:cNvPr id="4" name="矩形 3">
            <a:extLst>
              <a:ext uri="{FF2B5EF4-FFF2-40B4-BE49-F238E27FC236}">
                <a16:creationId xmlns:a16="http://schemas.microsoft.com/office/drawing/2014/main" id="{AD42B0EE-88F0-4C35-A299-E265D890EF3A}"/>
              </a:ext>
            </a:extLst>
          </p:cNvPr>
          <p:cNvSpPr/>
          <p:nvPr/>
        </p:nvSpPr>
        <p:spPr>
          <a:xfrm>
            <a:off x="914400" y="1837678"/>
            <a:ext cx="9608288" cy="395943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sz="1400" dirty="0" err="1">
                <a:latin typeface="+mn-ea"/>
              </a:rPr>
              <a:t>enum</a:t>
            </a:r>
            <a:r>
              <a:rPr lang="en-US" altLang="zh-CN" sz="1400" dirty="0">
                <a:latin typeface="+mn-ea"/>
              </a:rPr>
              <a:t> </a:t>
            </a:r>
            <a:r>
              <a:rPr lang="en-US" altLang="zh-CN" sz="1400" dirty="0" err="1">
                <a:latin typeface="+mn-ea"/>
              </a:rPr>
              <a:t>return_ASR_Code</a:t>
            </a:r>
            <a:endParaRPr lang="en-US" altLang="zh-CN" sz="1400" dirty="0">
              <a:latin typeface="+mn-ea"/>
            </a:endParaRPr>
          </a:p>
          <a:p>
            <a:pPr algn="just"/>
            <a:r>
              <a:rPr lang="en-US" altLang="zh-CN" sz="1400" dirty="0">
                <a:latin typeface="+mn-ea"/>
              </a:rPr>
              <a:t>{</a:t>
            </a:r>
          </a:p>
          <a:p>
            <a:pPr algn="just"/>
            <a:r>
              <a:rPr lang="en-US" altLang="zh-CN" sz="1400" dirty="0">
                <a:latin typeface="+mn-ea"/>
              </a:rPr>
              <a:t>	ASR_SUCCEEDED_OK=0,	 //	0:</a:t>
            </a:r>
            <a:r>
              <a:rPr lang="zh-CN" altLang="en-US" sz="1400" dirty="0">
                <a:latin typeface="+mn-ea"/>
              </a:rPr>
              <a:t>操作成功</a:t>
            </a:r>
          </a:p>
          <a:p>
            <a:pPr algn="just"/>
            <a:r>
              <a:rPr lang="zh-CN" altLang="en-US" sz="1400" dirty="0">
                <a:latin typeface="+mn-ea"/>
              </a:rPr>
              <a:t>	</a:t>
            </a:r>
            <a:r>
              <a:rPr lang="en-US" altLang="zh-CN" sz="1400" dirty="0">
                <a:latin typeface="+mn-ea"/>
              </a:rPr>
              <a:t>ASR_WORKINGDIR_NOT_FIND,	 //	1:</a:t>
            </a:r>
            <a:r>
              <a:rPr lang="zh-CN" altLang="en-US" sz="1400" dirty="0">
                <a:latin typeface="+mn-ea"/>
              </a:rPr>
              <a:t>工作目录不存在</a:t>
            </a:r>
          </a:p>
          <a:p>
            <a:pPr algn="just"/>
            <a:r>
              <a:rPr lang="zh-CN" altLang="en-US" sz="1400" dirty="0">
                <a:latin typeface="+mn-ea"/>
              </a:rPr>
              <a:t>	</a:t>
            </a:r>
            <a:r>
              <a:rPr lang="en-US" altLang="zh-CN" sz="1400" dirty="0">
                <a:latin typeface="+mn-ea"/>
              </a:rPr>
              <a:t>ASR_CONFIG_FILE_NOT_FOUND,     //	2:</a:t>
            </a:r>
            <a:r>
              <a:rPr lang="zh-CN" altLang="en-US" sz="1400" dirty="0">
                <a:latin typeface="+mn-ea"/>
              </a:rPr>
              <a:t>配置文件未找到</a:t>
            </a:r>
          </a:p>
          <a:p>
            <a:pPr algn="just"/>
            <a:r>
              <a:rPr lang="zh-CN" altLang="en-US" sz="1400" dirty="0">
                <a:latin typeface="+mn-ea"/>
              </a:rPr>
              <a:t>	</a:t>
            </a:r>
            <a:r>
              <a:rPr lang="en-US" altLang="zh-CN" sz="1400" dirty="0">
                <a:latin typeface="+mn-ea"/>
              </a:rPr>
              <a:t>ASR_MODEL_FILE_NOT_FOUND,      //               3:</a:t>
            </a:r>
            <a:r>
              <a:rPr lang="zh-CN" altLang="en-US" sz="1400" dirty="0">
                <a:latin typeface="+mn-ea"/>
              </a:rPr>
              <a:t>模型文件未找到</a:t>
            </a:r>
          </a:p>
          <a:p>
            <a:pPr algn="just"/>
            <a:r>
              <a:rPr lang="zh-CN" altLang="en-US" sz="1400" dirty="0">
                <a:latin typeface="+mn-ea"/>
              </a:rPr>
              <a:t>	</a:t>
            </a:r>
            <a:r>
              <a:rPr lang="en-US" altLang="zh-CN" sz="1400" dirty="0">
                <a:latin typeface="+mn-ea"/>
              </a:rPr>
              <a:t>ASR_LICENSE_ERROR,     	 //	4:</a:t>
            </a:r>
            <a:r>
              <a:rPr lang="zh-CN" altLang="en-US" sz="1400" dirty="0">
                <a:latin typeface="+mn-ea"/>
              </a:rPr>
              <a:t>授权有误</a:t>
            </a:r>
          </a:p>
          <a:p>
            <a:pPr algn="just"/>
            <a:r>
              <a:rPr lang="zh-CN" altLang="en-US" sz="1400" dirty="0">
                <a:latin typeface="+mn-ea"/>
              </a:rPr>
              <a:t>	</a:t>
            </a:r>
            <a:r>
              <a:rPr lang="en-US" altLang="zh-CN" sz="1400" dirty="0">
                <a:latin typeface="+mn-ea"/>
              </a:rPr>
              <a:t>ASR_HANDLE_ERROR,   	 //	5:</a:t>
            </a:r>
            <a:r>
              <a:rPr lang="zh-CN" altLang="en-US" sz="1400" dirty="0">
                <a:latin typeface="+mn-ea"/>
              </a:rPr>
              <a:t>句柄标识有误</a:t>
            </a:r>
          </a:p>
          <a:p>
            <a:pPr algn="just"/>
            <a:r>
              <a:rPr lang="zh-CN" altLang="en-US" sz="1400" dirty="0">
                <a:latin typeface="+mn-ea"/>
              </a:rPr>
              <a:t>	</a:t>
            </a:r>
            <a:r>
              <a:rPr lang="en-US" altLang="zh-CN" sz="1400" dirty="0">
                <a:latin typeface="+mn-ea"/>
              </a:rPr>
              <a:t>ASR_STATE_ERROR,		 //	6:</a:t>
            </a:r>
            <a:r>
              <a:rPr lang="zh-CN" altLang="en-US" sz="1400" dirty="0">
                <a:latin typeface="+mn-ea"/>
              </a:rPr>
              <a:t>句柄状态有误</a:t>
            </a:r>
          </a:p>
          <a:p>
            <a:pPr algn="just"/>
            <a:r>
              <a:rPr lang="zh-CN" altLang="en-US" sz="1400" dirty="0">
                <a:latin typeface="+mn-ea"/>
              </a:rPr>
              <a:t>	</a:t>
            </a:r>
            <a:r>
              <a:rPr lang="en-US" altLang="zh-CN" sz="1400" dirty="0">
                <a:latin typeface="+mn-ea"/>
              </a:rPr>
              <a:t>ASR_TOO_SHORT_BUFFER,	 //	7:</a:t>
            </a:r>
            <a:r>
              <a:rPr lang="zh-CN" altLang="en-US" sz="1400" dirty="0">
                <a:latin typeface="+mn-ea"/>
              </a:rPr>
              <a:t>语音太短</a:t>
            </a:r>
          </a:p>
          <a:p>
            <a:pPr algn="just"/>
            <a:r>
              <a:rPr lang="zh-CN" altLang="en-US" sz="1400" dirty="0">
                <a:latin typeface="+mn-ea"/>
              </a:rPr>
              <a:t>	</a:t>
            </a:r>
            <a:r>
              <a:rPr lang="en-US" altLang="zh-CN" sz="1400" dirty="0">
                <a:latin typeface="+mn-ea"/>
              </a:rPr>
              <a:t>ASR_EXTRACT_FEAT_ERROR,	 //	8:</a:t>
            </a:r>
            <a:r>
              <a:rPr lang="zh-CN" altLang="en-US" sz="1400" dirty="0">
                <a:latin typeface="+mn-ea"/>
              </a:rPr>
              <a:t>特征提取出错</a:t>
            </a:r>
          </a:p>
          <a:p>
            <a:pPr algn="just"/>
            <a:r>
              <a:rPr lang="zh-CN" altLang="en-US" sz="1400" dirty="0">
                <a:latin typeface="+mn-ea"/>
              </a:rPr>
              <a:t>	</a:t>
            </a:r>
            <a:r>
              <a:rPr lang="en-US" altLang="zh-CN" sz="1400" dirty="0">
                <a:latin typeface="+mn-ea"/>
              </a:rPr>
              <a:t>ASR_MODEL_LOAD_ERROR,	 //	9:</a:t>
            </a:r>
            <a:r>
              <a:rPr lang="zh-CN" altLang="en-US" sz="1400" dirty="0">
                <a:latin typeface="+mn-ea"/>
              </a:rPr>
              <a:t>模型加载出错</a:t>
            </a:r>
          </a:p>
          <a:p>
            <a:pPr algn="just"/>
            <a:r>
              <a:rPr lang="zh-CN" altLang="en-US" sz="1400" dirty="0">
                <a:latin typeface="+mn-ea"/>
              </a:rPr>
              <a:t>	</a:t>
            </a:r>
            <a:r>
              <a:rPr lang="en-US" altLang="zh-CN" sz="1400" dirty="0">
                <a:latin typeface="+mn-ea"/>
              </a:rPr>
              <a:t>ASR_MODEL_SAVE_ERROR,	 //	10:</a:t>
            </a:r>
            <a:r>
              <a:rPr lang="zh-CN" altLang="en-US" sz="1400" dirty="0">
                <a:latin typeface="+mn-ea"/>
              </a:rPr>
              <a:t>模型保存出错</a:t>
            </a:r>
          </a:p>
          <a:p>
            <a:pPr algn="just"/>
            <a:r>
              <a:rPr lang="zh-CN" altLang="en-US" sz="1400" dirty="0">
                <a:latin typeface="+mn-ea"/>
              </a:rPr>
              <a:t>	</a:t>
            </a:r>
            <a:r>
              <a:rPr lang="en-US" altLang="zh-CN" sz="1400" dirty="0">
                <a:latin typeface="+mn-ea"/>
              </a:rPr>
              <a:t>TSASR_BUSY,		//	11:</a:t>
            </a:r>
            <a:r>
              <a:rPr lang="zh-CN" altLang="en-US" sz="1400" dirty="0">
                <a:latin typeface="+mn-ea"/>
              </a:rPr>
              <a:t>线路正忙</a:t>
            </a:r>
          </a:p>
          <a:p>
            <a:pPr algn="just"/>
            <a:r>
              <a:rPr lang="zh-CN" altLang="en-US" sz="1400" dirty="0">
                <a:latin typeface="+mn-ea"/>
              </a:rPr>
              <a:t>	</a:t>
            </a:r>
            <a:r>
              <a:rPr lang="en-US" altLang="zh-CN" sz="1400" dirty="0">
                <a:latin typeface="+mn-ea"/>
              </a:rPr>
              <a:t>TSASR_IDLE,		 //	12:</a:t>
            </a:r>
            <a:r>
              <a:rPr lang="zh-CN" altLang="en-US" sz="1400" dirty="0">
                <a:latin typeface="+mn-ea"/>
              </a:rPr>
              <a:t>线路空闲</a:t>
            </a:r>
          </a:p>
          <a:p>
            <a:pPr algn="just"/>
            <a:r>
              <a:rPr lang="zh-CN" altLang="en-US" sz="1400" dirty="0">
                <a:latin typeface="+mn-ea"/>
              </a:rPr>
              <a:t>	</a:t>
            </a:r>
            <a:r>
              <a:rPr lang="en-US" altLang="zh-CN" sz="1400" dirty="0">
                <a:latin typeface="+mn-ea"/>
              </a:rPr>
              <a:t>TSASR_CLOSE,		 //	13:</a:t>
            </a:r>
            <a:r>
              <a:rPr lang="zh-CN" altLang="en-US" sz="1400" dirty="0">
                <a:latin typeface="+mn-ea"/>
              </a:rPr>
              <a:t>线路关闭</a:t>
            </a:r>
          </a:p>
          <a:p>
            <a:pPr algn="just"/>
            <a:r>
              <a:rPr lang="zh-CN" altLang="en-US" sz="1400" dirty="0">
                <a:latin typeface="+mn-ea"/>
              </a:rPr>
              <a:t>	</a:t>
            </a:r>
            <a:r>
              <a:rPr lang="en-US" altLang="zh-CN" sz="1400" dirty="0">
                <a:latin typeface="+mn-ea"/>
              </a:rPr>
              <a:t>ASR_OTHER_ERROR		 //	14:</a:t>
            </a:r>
            <a:r>
              <a:rPr lang="zh-CN" altLang="en-US" sz="1400" dirty="0">
                <a:latin typeface="+mn-ea"/>
              </a:rPr>
              <a:t>其他错误</a:t>
            </a:r>
          </a:p>
          <a:p>
            <a:pPr algn="just"/>
            <a:r>
              <a:rPr lang="en-US" altLang="zh-CN" sz="1400" dirty="0">
                <a:latin typeface="+mn-ea"/>
              </a:rPr>
              <a:t>};</a:t>
            </a:r>
            <a:endParaRPr lang="zh-CN" altLang="en-US" sz="1400" dirty="0">
              <a:latin typeface="+mn-ea"/>
            </a:endParaRPr>
          </a:p>
        </p:txBody>
      </p:sp>
    </p:spTree>
    <p:extLst>
      <p:ext uri="{BB962C8B-B14F-4D97-AF65-F5344CB8AC3E}">
        <p14:creationId xmlns:p14="http://schemas.microsoft.com/office/powerpoint/2010/main" val="1635812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D84F0-7F43-4E68-A5B7-8930B3BA7494}"/>
              </a:ext>
            </a:extLst>
          </p:cNvPr>
          <p:cNvSpPr>
            <a:spLocks noGrp="1"/>
          </p:cNvSpPr>
          <p:nvPr>
            <p:ph type="title"/>
          </p:nvPr>
        </p:nvSpPr>
        <p:spPr/>
        <p:txBody>
          <a:bodyPr/>
          <a:lstStyle/>
          <a:p>
            <a:r>
              <a:rPr lang="en-US" altLang="zh-CN" dirty="0"/>
              <a:t>1</a:t>
            </a:r>
            <a:r>
              <a:rPr lang="zh-CN" altLang="en-US" dirty="0"/>
              <a:t>）</a:t>
            </a:r>
            <a:r>
              <a:rPr lang="zh-CN" altLang="zh-CN" dirty="0"/>
              <a:t>函数接口</a:t>
            </a:r>
            <a:r>
              <a:rPr lang="en-US" altLang="zh-CN" dirty="0"/>
              <a:t>—</a:t>
            </a:r>
            <a:r>
              <a:rPr lang="zh-CN" altLang="zh-CN" dirty="0"/>
              <a:t>引擎初始化</a:t>
            </a:r>
            <a:r>
              <a:rPr lang="zh-CN" altLang="en-US" dirty="0"/>
              <a:t>和关闭</a:t>
            </a:r>
          </a:p>
        </p:txBody>
      </p:sp>
      <p:sp>
        <p:nvSpPr>
          <p:cNvPr id="4" name="矩形 3">
            <a:extLst>
              <a:ext uri="{FF2B5EF4-FFF2-40B4-BE49-F238E27FC236}">
                <a16:creationId xmlns:a16="http://schemas.microsoft.com/office/drawing/2014/main" id="{AD42B0EE-88F0-4C35-A299-E265D890EF3A}"/>
              </a:ext>
            </a:extLst>
          </p:cNvPr>
          <p:cNvSpPr/>
          <p:nvPr/>
        </p:nvSpPr>
        <p:spPr>
          <a:xfrm>
            <a:off x="914400" y="1837680"/>
            <a:ext cx="9608288" cy="38617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sz="1400" dirty="0">
                <a:latin typeface="+mn-ea"/>
              </a:rPr>
              <a:t>/*************************************************************************************************************************/</a:t>
            </a:r>
          </a:p>
          <a:p>
            <a:pPr algn="just"/>
            <a:r>
              <a:rPr lang="en-US" altLang="zh-CN" sz="1400" dirty="0">
                <a:latin typeface="+mn-ea"/>
              </a:rPr>
              <a:t>/*</a:t>
            </a:r>
          </a:p>
          <a:p>
            <a:pPr algn="just"/>
            <a:r>
              <a:rPr lang="en-US" altLang="zh-CN" sz="1400" dirty="0">
                <a:latin typeface="+mn-ea"/>
              </a:rPr>
              <a:t>	      		</a:t>
            </a:r>
            <a:r>
              <a:rPr lang="zh-CN" altLang="en-US" sz="1400" dirty="0">
                <a:latin typeface="+mn-ea"/>
              </a:rPr>
              <a:t>初始化引擎</a:t>
            </a:r>
          </a:p>
          <a:p>
            <a:pPr algn="just"/>
            <a:r>
              <a:rPr lang="zh-CN" altLang="en-US" sz="1400" dirty="0">
                <a:latin typeface="+mn-ea"/>
              </a:rPr>
              <a:t>		</a:t>
            </a:r>
            <a:r>
              <a:rPr lang="en-US" altLang="zh-CN" sz="1400" dirty="0">
                <a:latin typeface="+mn-ea"/>
              </a:rPr>
              <a:t>@ </a:t>
            </a:r>
            <a:r>
              <a:rPr lang="en-US" altLang="zh-CN" sz="1400" dirty="0" err="1">
                <a:latin typeface="+mn-ea"/>
              </a:rPr>
              <a:t>working_dir</a:t>
            </a:r>
            <a:r>
              <a:rPr lang="en-US" altLang="zh-CN" sz="1400" dirty="0">
                <a:latin typeface="+mn-ea"/>
              </a:rPr>
              <a:t>	: </a:t>
            </a:r>
            <a:r>
              <a:rPr lang="zh-CN" altLang="en-US" sz="1400" dirty="0">
                <a:latin typeface="+mn-ea"/>
              </a:rPr>
              <a:t>工作目录下有引擎工作所必需的文件</a:t>
            </a:r>
          </a:p>
          <a:p>
            <a:pPr algn="just"/>
            <a:r>
              <a:rPr lang="zh-CN" altLang="en-US" sz="1400" dirty="0">
                <a:latin typeface="+mn-ea"/>
              </a:rPr>
              <a:t>		</a:t>
            </a:r>
            <a:r>
              <a:rPr lang="en-US" altLang="zh-CN" sz="1400" dirty="0">
                <a:latin typeface="+mn-ea"/>
              </a:rPr>
              <a:t>@ </a:t>
            </a:r>
            <a:r>
              <a:rPr lang="en-US" altLang="zh-CN" sz="1400" dirty="0" err="1">
                <a:latin typeface="+mn-ea"/>
              </a:rPr>
              <a:t>max_lines</a:t>
            </a:r>
            <a:r>
              <a:rPr lang="en-US" altLang="zh-CN" sz="1400" dirty="0">
                <a:latin typeface="+mn-ea"/>
              </a:rPr>
              <a:t>	: </a:t>
            </a:r>
            <a:r>
              <a:rPr lang="zh-CN" altLang="en-US" sz="1400" dirty="0">
                <a:latin typeface="+mn-ea"/>
              </a:rPr>
              <a:t>引擎支持最大线数</a:t>
            </a:r>
          </a:p>
          <a:p>
            <a:pPr algn="just"/>
            <a:r>
              <a:rPr lang="zh-CN" altLang="en-US" sz="1400" dirty="0">
                <a:latin typeface="+mn-ea"/>
              </a:rPr>
              <a:t>		</a:t>
            </a:r>
            <a:r>
              <a:rPr lang="en-US" altLang="zh-CN" sz="1400" dirty="0">
                <a:latin typeface="+mn-ea"/>
              </a:rPr>
              <a:t>@ return		: </a:t>
            </a:r>
            <a:r>
              <a:rPr lang="zh-CN" altLang="en-US" sz="1400" dirty="0">
                <a:latin typeface="+mn-ea"/>
              </a:rPr>
              <a:t>成功初始化返回</a:t>
            </a:r>
            <a:r>
              <a:rPr lang="en-US" altLang="zh-CN" sz="1400" dirty="0">
                <a:latin typeface="+mn-ea"/>
              </a:rPr>
              <a:t>SUCCESS</a:t>
            </a:r>
          </a:p>
          <a:p>
            <a:pPr algn="just"/>
            <a:r>
              <a:rPr lang="en-US" altLang="zh-CN" sz="1400" dirty="0">
                <a:latin typeface="+mn-ea"/>
              </a:rPr>
              <a:t>                                                                                                                                                                                   */</a:t>
            </a:r>
          </a:p>
          <a:p>
            <a:pPr algn="just"/>
            <a:r>
              <a:rPr lang="en-US" altLang="zh-CN" sz="1400" dirty="0">
                <a:latin typeface="+mn-ea"/>
              </a:rPr>
              <a:t>/*************************************************************************************************************************/</a:t>
            </a:r>
          </a:p>
          <a:p>
            <a:pPr algn="just"/>
            <a:r>
              <a:rPr lang="en-US" altLang="zh-CN" sz="1400" dirty="0" err="1">
                <a:latin typeface="+mn-ea"/>
              </a:rPr>
              <a:t>return_ASR_Code</a:t>
            </a:r>
            <a:r>
              <a:rPr lang="en-US" altLang="zh-CN" sz="1400" dirty="0">
                <a:latin typeface="+mn-ea"/>
              </a:rPr>
              <a:t> </a:t>
            </a:r>
            <a:r>
              <a:rPr lang="en-US" altLang="zh-CN" sz="1400" dirty="0" err="1">
                <a:latin typeface="+mn-ea"/>
              </a:rPr>
              <a:t>ASR_Init</a:t>
            </a:r>
            <a:r>
              <a:rPr lang="en-US" altLang="zh-CN" sz="1400" dirty="0">
                <a:latin typeface="+mn-ea"/>
              </a:rPr>
              <a:t>(const char* </a:t>
            </a:r>
            <a:r>
              <a:rPr lang="en-US" altLang="zh-CN" sz="1400" dirty="0" err="1">
                <a:latin typeface="+mn-ea"/>
              </a:rPr>
              <a:t>config_file,int</a:t>
            </a:r>
            <a:r>
              <a:rPr lang="en-US" altLang="zh-CN" sz="1400" dirty="0">
                <a:latin typeface="+mn-ea"/>
              </a:rPr>
              <a:t> </a:t>
            </a:r>
            <a:r>
              <a:rPr lang="en-US" altLang="zh-CN" sz="1400" dirty="0" err="1">
                <a:latin typeface="+mn-ea"/>
              </a:rPr>
              <a:t>max_lines</a:t>
            </a:r>
            <a:r>
              <a:rPr lang="en-US" altLang="zh-CN" sz="1400" dirty="0">
                <a:latin typeface="+mn-ea"/>
              </a:rPr>
              <a:t>);</a:t>
            </a:r>
          </a:p>
          <a:p>
            <a:pPr algn="just"/>
            <a:endParaRPr lang="en-US" altLang="zh-CN" sz="1400" dirty="0">
              <a:latin typeface="+mn-ea"/>
            </a:endParaRPr>
          </a:p>
          <a:p>
            <a:pPr algn="just"/>
            <a:r>
              <a:rPr lang="en-US" altLang="zh-CN" sz="1400" dirty="0">
                <a:latin typeface="+mn-ea"/>
              </a:rPr>
              <a:t>/*************************************************************************************************************************/</a:t>
            </a:r>
          </a:p>
          <a:p>
            <a:pPr algn="just"/>
            <a:r>
              <a:rPr lang="en-US" altLang="zh-CN" sz="1400" dirty="0">
                <a:latin typeface="+mn-ea"/>
              </a:rPr>
              <a:t>/*</a:t>
            </a:r>
          </a:p>
          <a:p>
            <a:pPr algn="just"/>
            <a:r>
              <a:rPr lang="en-US" altLang="zh-CN" sz="1400" dirty="0">
                <a:latin typeface="+mn-ea"/>
              </a:rPr>
              <a:t>			</a:t>
            </a:r>
            <a:r>
              <a:rPr lang="zh-CN" altLang="en-US" sz="1400" dirty="0">
                <a:latin typeface="+mn-ea"/>
              </a:rPr>
              <a:t>关闭引擎：改变各线路状态为</a:t>
            </a:r>
            <a:r>
              <a:rPr lang="en-US" altLang="zh-CN" sz="1400" dirty="0">
                <a:latin typeface="+mn-ea"/>
              </a:rPr>
              <a:t>CLOSE</a:t>
            </a:r>
          </a:p>
          <a:p>
            <a:pPr algn="just"/>
            <a:r>
              <a:rPr lang="en-US" altLang="zh-CN" sz="1400" dirty="0">
                <a:latin typeface="+mn-ea"/>
              </a:rPr>
              <a:t>                                                                                                                                                                                   */</a:t>
            </a:r>
          </a:p>
          <a:p>
            <a:pPr algn="just"/>
            <a:r>
              <a:rPr lang="en-US" altLang="zh-CN" sz="1400" dirty="0">
                <a:latin typeface="+mn-ea"/>
              </a:rPr>
              <a:t>/*************************************************************************************************************************/</a:t>
            </a:r>
          </a:p>
          <a:p>
            <a:pPr algn="just"/>
            <a:r>
              <a:rPr lang="en-US" altLang="zh-CN" sz="1400" dirty="0" err="1">
                <a:latin typeface="+mn-ea"/>
              </a:rPr>
              <a:t>return_ASR_Code</a:t>
            </a:r>
            <a:r>
              <a:rPr lang="en-US" altLang="zh-CN" sz="1400" dirty="0">
                <a:latin typeface="+mn-ea"/>
              </a:rPr>
              <a:t> </a:t>
            </a:r>
            <a:r>
              <a:rPr lang="en-US" altLang="zh-CN" sz="1400" dirty="0" err="1">
                <a:latin typeface="+mn-ea"/>
              </a:rPr>
              <a:t>ASR_Release</a:t>
            </a:r>
            <a:r>
              <a:rPr lang="en-US" altLang="zh-CN" sz="1400" dirty="0">
                <a:latin typeface="+mn-ea"/>
              </a:rPr>
              <a:t>();</a:t>
            </a:r>
            <a:endParaRPr lang="zh-CN" altLang="en-US" sz="1400" dirty="0">
              <a:latin typeface="+mn-ea"/>
            </a:endParaRPr>
          </a:p>
        </p:txBody>
      </p:sp>
    </p:spTree>
    <p:extLst>
      <p:ext uri="{BB962C8B-B14F-4D97-AF65-F5344CB8AC3E}">
        <p14:creationId xmlns:p14="http://schemas.microsoft.com/office/powerpoint/2010/main" val="61487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D84F0-7F43-4E68-A5B7-8930B3BA7494}"/>
              </a:ext>
            </a:extLst>
          </p:cNvPr>
          <p:cNvSpPr>
            <a:spLocks noGrp="1"/>
          </p:cNvSpPr>
          <p:nvPr>
            <p:ph type="title"/>
          </p:nvPr>
        </p:nvSpPr>
        <p:spPr/>
        <p:txBody>
          <a:bodyPr/>
          <a:lstStyle/>
          <a:p>
            <a:r>
              <a:rPr lang="en-US" altLang="zh-CN" dirty="0"/>
              <a:t>1</a:t>
            </a:r>
            <a:r>
              <a:rPr lang="zh-CN" altLang="en-US" dirty="0"/>
              <a:t>）</a:t>
            </a:r>
            <a:r>
              <a:rPr lang="zh-CN" altLang="zh-CN" dirty="0"/>
              <a:t>函数接口</a:t>
            </a:r>
            <a:r>
              <a:rPr lang="en-US" altLang="zh-CN" dirty="0"/>
              <a:t>—</a:t>
            </a:r>
            <a:r>
              <a:rPr lang="zh-CN" altLang="en-US" dirty="0"/>
              <a:t>句柄打开和关闭</a:t>
            </a:r>
          </a:p>
        </p:txBody>
      </p:sp>
      <p:sp>
        <p:nvSpPr>
          <p:cNvPr id="4" name="矩形 3">
            <a:extLst>
              <a:ext uri="{FF2B5EF4-FFF2-40B4-BE49-F238E27FC236}">
                <a16:creationId xmlns:a16="http://schemas.microsoft.com/office/drawing/2014/main" id="{AD42B0EE-88F0-4C35-A299-E265D890EF3A}"/>
              </a:ext>
            </a:extLst>
          </p:cNvPr>
          <p:cNvSpPr/>
          <p:nvPr/>
        </p:nvSpPr>
        <p:spPr>
          <a:xfrm>
            <a:off x="914400" y="1837680"/>
            <a:ext cx="9608288" cy="36575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altLang="zh-CN" sz="1400" dirty="0">
                <a:latin typeface="+mn-ea"/>
              </a:rPr>
              <a:t>/*************************************************************************************************************************/</a:t>
            </a:r>
          </a:p>
          <a:p>
            <a:pPr algn="just"/>
            <a:r>
              <a:rPr lang="en-US" altLang="zh-CN" sz="1400" dirty="0">
                <a:latin typeface="+mn-ea"/>
              </a:rPr>
              <a:t>/*</a:t>
            </a:r>
          </a:p>
          <a:p>
            <a:pPr algn="just"/>
            <a:r>
              <a:rPr lang="en-US" altLang="zh-CN" sz="1400" dirty="0">
                <a:latin typeface="+mn-ea"/>
              </a:rPr>
              <a:t>				</a:t>
            </a:r>
            <a:r>
              <a:rPr lang="zh-CN" altLang="en-US" sz="1400" dirty="0">
                <a:latin typeface="+mn-ea"/>
              </a:rPr>
              <a:t>打开线路：</a:t>
            </a:r>
            <a:r>
              <a:rPr lang="en-US" altLang="zh-CN" sz="1400" dirty="0">
                <a:latin typeface="+mn-ea"/>
              </a:rPr>
              <a:t>h</a:t>
            </a:r>
            <a:r>
              <a:rPr lang="zh-CN" altLang="en-US" sz="1400" dirty="0">
                <a:latin typeface="+mn-ea"/>
              </a:rPr>
              <a:t>是线路资源标识</a:t>
            </a:r>
          </a:p>
          <a:p>
            <a:pPr algn="just"/>
            <a:r>
              <a:rPr lang="zh-CN" altLang="en-US" sz="1400" dirty="0">
                <a:latin typeface="+mn-ea"/>
              </a:rPr>
              <a:t>                                                                                                                                                                                   *</a:t>
            </a:r>
            <a:r>
              <a:rPr lang="en-US" altLang="zh-CN" sz="1400" dirty="0">
                <a:latin typeface="+mn-ea"/>
              </a:rPr>
              <a:t>/</a:t>
            </a:r>
          </a:p>
          <a:p>
            <a:pPr algn="just"/>
            <a:r>
              <a:rPr lang="en-US" altLang="zh-CN" sz="1400" dirty="0">
                <a:latin typeface="+mn-ea"/>
              </a:rPr>
              <a:t>/*************************************************************************************************************************/</a:t>
            </a:r>
          </a:p>
          <a:p>
            <a:pPr algn="just"/>
            <a:r>
              <a:rPr lang="en-US" altLang="zh-CN" sz="1400" dirty="0" err="1">
                <a:latin typeface="+mn-ea"/>
              </a:rPr>
              <a:t>return_ASR_Code</a:t>
            </a:r>
            <a:r>
              <a:rPr lang="en-US" altLang="zh-CN" sz="1400" dirty="0">
                <a:latin typeface="+mn-ea"/>
              </a:rPr>
              <a:t> </a:t>
            </a:r>
            <a:r>
              <a:rPr lang="en-US" altLang="zh-CN" sz="1400" dirty="0" err="1">
                <a:latin typeface="+mn-ea"/>
              </a:rPr>
              <a:t>ASR_Open</a:t>
            </a:r>
            <a:r>
              <a:rPr lang="en-US" altLang="zh-CN" sz="1400" dirty="0">
                <a:latin typeface="+mn-ea"/>
              </a:rPr>
              <a:t>(Handle &amp;</a:t>
            </a:r>
            <a:r>
              <a:rPr lang="en-US" altLang="zh-CN" sz="1400" dirty="0" err="1">
                <a:latin typeface="+mn-ea"/>
              </a:rPr>
              <a:t>outh</a:t>
            </a:r>
            <a:r>
              <a:rPr lang="en-US" altLang="zh-CN" sz="1400" dirty="0">
                <a:latin typeface="+mn-ea"/>
              </a:rPr>
              <a:t>);</a:t>
            </a:r>
          </a:p>
          <a:p>
            <a:pPr algn="just"/>
            <a:endParaRPr lang="en-US" altLang="zh-CN" sz="1400" dirty="0">
              <a:latin typeface="+mn-ea"/>
            </a:endParaRPr>
          </a:p>
          <a:p>
            <a:pPr algn="just"/>
            <a:endParaRPr lang="en-US" altLang="zh-CN" sz="1400" dirty="0">
              <a:latin typeface="+mn-ea"/>
            </a:endParaRPr>
          </a:p>
          <a:p>
            <a:pPr algn="just"/>
            <a:r>
              <a:rPr lang="en-US" altLang="zh-CN" sz="1400" dirty="0">
                <a:latin typeface="+mn-ea"/>
              </a:rPr>
              <a:t>*************************************************************************************************************************/</a:t>
            </a:r>
          </a:p>
          <a:p>
            <a:pPr algn="just"/>
            <a:r>
              <a:rPr lang="en-US" altLang="zh-CN" sz="1400" dirty="0">
                <a:latin typeface="+mn-ea"/>
              </a:rPr>
              <a:t>/*</a:t>
            </a:r>
          </a:p>
          <a:p>
            <a:pPr algn="just"/>
            <a:r>
              <a:rPr lang="en-US" altLang="zh-CN" sz="1400" dirty="0">
                <a:latin typeface="+mn-ea"/>
              </a:rPr>
              <a:t>				</a:t>
            </a:r>
            <a:r>
              <a:rPr lang="zh-CN" altLang="en-US" sz="1400" dirty="0">
                <a:latin typeface="+mn-ea"/>
              </a:rPr>
              <a:t>关闭线路：</a:t>
            </a:r>
            <a:r>
              <a:rPr lang="en-US" altLang="zh-CN" sz="1400" dirty="0">
                <a:latin typeface="+mn-ea"/>
              </a:rPr>
              <a:t>h</a:t>
            </a:r>
            <a:r>
              <a:rPr lang="zh-CN" altLang="en-US" sz="1400" dirty="0">
                <a:latin typeface="+mn-ea"/>
              </a:rPr>
              <a:t>是线路资源标识</a:t>
            </a:r>
          </a:p>
          <a:p>
            <a:pPr algn="just"/>
            <a:r>
              <a:rPr lang="en-US" altLang="zh-CN" sz="1400" dirty="0">
                <a:latin typeface="+mn-ea"/>
              </a:rPr>
              <a:t>                                                                                                                                                                                   */</a:t>
            </a:r>
          </a:p>
          <a:p>
            <a:pPr algn="just"/>
            <a:r>
              <a:rPr lang="en-US" altLang="zh-CN" sz="1400" dirty="0">
                <a:latin typeface="+mn-ea"/>
              </a:rPr>
              <a:t>/*************************************************************************************************************************/</a:t>
            </a:r>
          </a:p>
          <a:p>
            <a:pPr algn="just"/>
            <a:r>
              <a:rPr lang="en-US" altLang="zh-CN" sz="1400" dirty="0" err="1">
                <a:latin typeface="+mn-ea"/>
              </a:rPr>
              <a:t>return_ASR_Code</a:t>
            </a:r>
            <a:r>
              <a:rPr lang="en-US" altLang="zh-CN" sz="1400" dirty="0">
                <a:latin typeface="+mn-ea"/>
              </a:rPr>
              <a:t> </a:t>
            </a:r>
            <a:r>
              <a:rPr lang="en-US" altLang="zh-CN" sz="1400" dirty="0" err="1">
                <a:latin typeface="+mn-ea"/>
              </a:rPr>
              <a:t>ASR_Close</a:t>
            </a:r>
            <a:r>
              <a:rPr lang="en-US" altLang="zh-CN" sz="1400" dirty="0">
                <a:latin typeface="+mn-ea"/>
              </a:rPr>
              <a:t>(Handle &amp;h);</a:t>
            </a:r>
          </a:p>
          <a:p>
            <a:pPr algn="just"/>
            <a:endParaRPr lang="en-US" altLang="zh-CN" sz="1400" dirty="0">
              <a:latin typeface="+mn-ea"/>
            </a:endParaRPr>
          </a:p>
        </p:txBody>
      </p:sp>
    </p:spTree>
    <p:extLst>
      <p:ext uri="{BB962C8B-B14F-4D97-AF65-F5344CB8AC3E}">
        <p14:creationId xmlns:p14="http://schemas.microsoft.com/office/powerpoint/2010/main" val="4285623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80F95-8D81-4E2D-A956-2ACD5D8EC187}"/>
              </a:ext>
            </a:extLst>
          </p:cNvPr>
          <p:cNvSpPr>
            <a:spLocks noGrp="1"/>
          </p:cNvSpPr>
          <p:nvPr>
            <p:ph type="title"/>
          </p:nvPr>
        </p:nvSpPr>
        <p:spPr/>
        <p:txBody>
          <a:bodyPr/>
          <a:lstStyle/>
          <a:p>
            <a:r>
              <a:rPr lang="en-US" altLang="zh-CN" dirty="0"/>
              <a:t>2</a:t>
            </a:r>
            <a:r>
              <a:rPr lang="zh-CN" altLang="en-US" dirty="0"/>
              <a:t>）</a:t>
            </a:r>
            <a:r>
              <a:rPr lang="zh-CN" altLang="zh-CN" dirty="0"/>
              <a:t>动态库编译</a:t>
            </a:r>
            <a:r>
              <a:rPr lang="en-US" altLang="zh-CN" dirty="0"/>
              <a:t>—Linux</a:t>
            </a:r>
            <a:r>
              <a:rPr lang="zh-CN" altLang="en-US" dirty="0"/>
              <a:t>环境</a:t>
            </a:r>
          </a:p>
        </p:txBody>
      </p:sp>
      <p:pic>
        <p:nvPicPr>
          <p:cNvPr id="4" name="图片 3">
            <a:extLst>
              <a:ext uri="{FF2B5EF4-FFF2-40B4-BE49-F238E27FC236}">
                <a16:creationId xmlns:a16="http://schemas.microsoft.com/office/drawing/2014/main" id="{7BA45E21-E613-4B66-BB9D-164B94DE12A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5531" y="2419657"/>
            <a:ext cx="6047234" cy="4043285"/>
          </a:xfrm>
          <a:prstGeom prst="rect">
            <a:avLst/>
          </a:prstGeom>
          <a:noFill/>
          <a:ln>
            <a:noFill/>
          </a:ln>
        </p:spPr>
      </p:pic>
      <p:sp>
        <p:nvSpPr>
          <p:cNvPr id="5" name="文本框 4">
            <a:extLst>
              <a:ext uri="{FF2B5EF4-FFF2-40B4-BE49-F238E27FC236}">
                <a16:creationId xmlns:a16="http://schemas.microsoft.com/office/drawing/2014/main" id="{C21D993D-4E8C-4598-A708-9858DE0C7C9F}"/>
              </a:ext>
            </a:extLst>
          </p:cNvPr>
          <p:cNvSpPr txBox="1"/>
          <p:nvPr/>
        </p:nvSpPr>
        <p:spPr>
          <a:xfrm>
            <a:off x="754602" y="1346827"/>
            <a:ext cx="10515600" cy="923330"/>
          </a:xfrm>
          <a:prstGeom prst="rect">
            <a:avLst/>
          </a:prstGeom>
          <a:noFill/>
        </p:spPr>
        <p:txBody>
          <a:bodyPr wrap="square" rtlCol="0">
            <a:spAutoFit/>
          </a:bodyPr>
          <a:lstStyle/>
          <a:p>
            <a:r>
              <a:rPr lang="en-US" altLang="zh-CN" dirty="0"/>
              <a:t>Linux</a:t>
            </a:r>
            <a:r>
              <a:rPr lang="zh-CN" altLang="zh-CN" dirty="0"/>
              <a:t>环境不方便修改及调试代码，为便于操作，我们建议采用跨平台工具，开发环境可采用</a:t>
            </a:r>
            <a:r>
              <a:rPr lang="en-US" altLang="zh-CN" dirty="0" err="1"/>
              <a:t>CodeBlocks</a:t>
            </a:r>
            <a:r>
              <a:rPr lang="zh-CN" altLang="zh-CN" dirty="0"/>
              <a:t>，读者可下载最新版本并安装到</a:t>
            </a:r>
            <a:r>
              <a:rPr lang="en-US" altLang="zh-CN" dirty="0"/>
              <a:t>Windows</a:t>
            </a:r>
            <a:r>
              <a:rPr lang="zh-CN" altLang="zh-CN" dirty="0"/>
              <a:t>系统。以</a:t>
            </a:r>
            <a:r>
              <a:rPr lang="en-US" altLang="zh-CN" dirty="0"/>
              <a:t>CodeBlocks16.01</a:t>
            </a:r>
            <a:r>
              <a:rPr lang="zh-CN" altLang="zh-CN" dirty="0"/>
              <a:t>版本为例，一旦安装完成后，在文件菜单里选择新建</a:t>
            </a:r>
            <a:r>
              <a:rPr lang="en-US" altLang="zh-CN" dirty="0"/>
              <a:t>-&gt;</a:t>
            </a:r>
            <a:r>
              <a:rPr lang="zh-CN" altLang="zh-CN" dirty="0"/>
              <a:t>工程</a:t>
            </a:r>
            <a:r>
              <a:rPr lang="en-US" altLang="zh-CN" dirty="0"/>
              <a:t>-&gt;</a:t>
            </a:r>
            <a:r>
              <a:rPr lang="zh-CN" altLang="zh-CN" dirty="0"/>
              <a:t>动态库，如图所示。</a:t>
            </a:r>
            <a:endParaRPr lang="zh-CN" altLang="en-US" dirty="0"/>
          </a:p>
        </p:txBody>
      </p:sp>
    </p:spTree>
    <p:extLst>
      <p:ext uri="{BB962C8B-B14F-4D97-AF65-F5344CB8AC3E}">
        <p14:creationId xmlns:p14="http://schemas.microsoft.com/office/powerpoint/2010/main" val="2193453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E44E9-7C7D-46AC-B505-2D3CEA4939AE}"/>
              </a:ext>
            </a:extLst>
          </p:cNvPr>
          <p:cNvSpPr>
            <a:spLocks noGrp="1"/>
          </p:cNvSpPr>
          <p:nvPr>
            <p:ph type="title"/>
          </p:nvPr>
        </p:nvSpPr>
        <p:spPr/>
        <p:txBody>
          <a:bodyPr/>
          <a:lstStyle/>
          <a:p>
            <a:r>
              <a:rPr lang="en-US" altLang="zh-CN" dirty="0"/>
              <a:t>2</a:t>
            </a:r>
            <a:r>
              <a:rPr lang="zh-CN" altLang="en-US" dirty="0"/>
              <a:t>）</a:t>
            </a:r>
            <a:r>
              <a:rPr lang="zh-CN" altLang="zh-CN" dirty="0"/>
              <a:t>动态库编译</a:t>
            </a:r>
            <a:r>
              <a:rPr lang="en-US" altLang="zh-CN" dirty="0"/>
              <a:t>—Linux</a:t>
            </a:r>
            <a:r>
              <a:rPr lang="zh-CN" altLang="en-US" dirty="0"/>
              <a:t>环境</a:t>
            </a:r>
          </a:p>
        </p:txBody>
      </p:sp>
      <p:sp>
        <p:nvSpPr>
          <p:cNvPr id="3" name="内容占位符 2">
            <a:extLst>
              <a:ext uri="{FF2B5EF4-FFF2-40B4-BE49-F238E27FC236}">
                <a16:creationId xmlns:a16="http://schemas.microsoft.com/office/drawing/2014/main" id="{BC89B8A7-26BC-4399-BCCF-E406B6ECB2D9}"/>
              </a:ext>
            </a:extLst>
          </p:cNvPr>
          <p:cNvSpPr>
            <a:spLocks noGrp="1"/>
          </p:cNvSpPr>
          <p:nvPr>
            <p:ph idx="1"/>
          </p:nvPr>
        </p:nvSpPr>
        <p:spPr>
          <a:xfrm>
            <a:off x="845288" y="1388424"/>
            <a:ext cx="10515600" cy="919770"/>
          </a:xfrm>
        </p:spPr>
        <p:txBody>
          <a:bodyPr>
            <a:normAutofit/>
          </a:bodyPr>
          <a:lstStyle/>
          <a:p>
            <a:pPr marL="0" indent="0">
              <a:buNone/>
            </a:pPr>
            <a:r>
              <a:rPr lang="zh-CN" altLang="zh-CN" sz="1800" dirty="0"/>
              <a:t>然后根据提示一步步创建，选择存放的目录，输入工程名，直到工程环境创建成功，如图所示。这时在工程目录会生成一个</a:t>
            </a:r>
            <a:r>
              <a:rPr lang="en-US" altLang="zh-CN" sz="1800" dirty="0"/>
              <a:t>.</a:t>
            </a:r>
            <a:r>
              <a:rPr lang="en-US" altLang="zh-CN" sz="1800" dirty="0" err="1"/>
              <a:t>cbp</a:t>
            </a:r>
            <a:r>
              <a:rPr lang="zh-CN" altLang="zh-CN" sz="1800" dirty="0"/>
              <a:t>的工程文件，如</a:t>
            </a:r>
            <a:r>
              <a:rPr lang="en-US" altLang="zh-CN" sz="1800" dirty="0" err="1"/>
              <a:t>asr.cbp</a:t>
            </a:r>
            <a:r>
              <a:rPr lang="zh-CN" altLang="zh-CN" sz="1800" dirty="0"/>
              <a:t>。根据</a:t>
            </a:r>
            <a:r>
              <a:rPr lang="en-US" altLang="zh-CN" sz="1800" dirty="0"/>
              <a:t>Kaldi</a:t>
            </a:r>
            <a:r>
              <a:rPr lang="zh-CN" altLang="zh-CN" sz="1800" dirty="0"/>
              <a:t>函数调用关系，我们需要把在线解码需要的源程序全部加载到工程，并加入必要的外部支撑文件，用来读取配置文件，输出日志信息等。</a:t>
            </a:r>
            <a:endParaRPr lang="zh-CN" altLang="en-US" sz="1800" dirty="0"/>
          </a:p>
        </p:txBody>
      </p:sp>
      <p:pic>
        <p:nvPicPr>
          <p:cNvPr id="4" name="图片 3">
            <a:extLst>
              <a:ext uri="{FF2B5EF4-FFF2-40B4-BE49-F238E27FC236}">
                <a16:creationId xmlns:a16="http://schemas.microsoft.com/office/drawing/2014/main" id="{9ECAF60C-4BCD-44E4-B1D9-FC1492D6361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876" y="2635580"/>
            <a:ext cx="5720665" cy="3667566"/>
          </a:xfrm>
          <a:prstGeom prst="rect">
            <a:avLst/>
          </a:prstGeom>
          <a:noFill/>
          <a:ln>
            <a:noFill/>
          </a:ln>
        </p:spPr>
      </p:pic>
    </p:spTree>
    <p:extLst>
      <p:ext uri="{BB962C8B-B14F-4D97-AF65-F5344CB8AC3E}">
        <p14:creationId xmlns:p14="http://schemas.microsoft.com/office/powerpoint/2010/main" val="56080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3C3B8-4EFA-4F24-9941-9D8CC644FDA2}"/>
              </a:ext>
            </a:extLst>
          </p:cNvPr>
          <p:cNvSpPr>
            <a:spLocks noGrp="1"/>
          </p:cNvSpPr>
          <p:nvPr>
            <p:ph type="title"/>
          </p:nvPr>
        </p:nvSpPr>
        <p:spPr/>
        <p:txBody>
          <a:bodyPr/>
          <a:lstStyle/>
          <a:p>
            <a:r>
              <a:rPr lang="en-US" altLang="zh-CN" dirty="0"/>
              <a:t>2</a:t>
            </a:r>
            <a:r>
              <a:rPr lang="zh-CN" altLang="en-US" dirty="0"/>
              <a:t>）</a:t>
            </a:r>
            <a:r>
              <a:rPr lang="zh-CN" altLang="zh-CN" dirty="0"/>
              <a:t>动态库编译</a:t>
            </a:r>
            <a:r>
              <a:rPr lang="en-US" altLang="zh-CN" dirty="0"/>
              <a:t>—Linux</a:t>
            </a:r>
            <a:r>
              <a:rPr lang="zh-CN" altLang="en-US" dirty="0"/>
              <a:t>环境</a:t>
            </a:r>
          </a:p>
        </p:txBody>
      </p:sp>
      <p:sp>
        <p:nvSpPr>
          <p:cNvPr id="3" name="内容占位符 2">
            <a:extLst>
              <a:ext uri="{FF2B5EF4-FFF2-40B4-BE49-F238E27FC236}">
                <a16:creationId xmlns:a16="http://schemas.microsoft.com/office/drawing/2014/main" id="{7C0C7882-B3B1-4647-89A5-464843A92764}"/>
              </a:ext>
            </a:extLst>
          </p:cNvPr>
          <p:cNvSpPr>
            <a:spLocks noGrp="1"/>
          </p:cNvSpPr>
          <p:nvPr>
            <p:ph idx="4294967295"/>
          </p:nvPr>
        </p:nvSpPr>
        <p:spPr>
          <a:xfrm>
            <a:off x="845288" y="1388423"/>
            <a:ext cx="10515600" cy="964160"/>
          </a:xfrm>
        </p:spPr>
        <p:txBody>
          <a:bodyPr>
            <a:normAutofit/>
          </a:bodyPr>
          <a:lstStyle/>
          <a:p>
            <a:pPr marL="0" indent="0">
              <a:buNone/>
            </a:pPr>
            <a:r>
              <a:rPr lang="zh-CN" altLang="en-US" sz="2000" dirty="0"/>
              <a:t>工</a:t>
            </a:r>
            <a:r>
              <a:rPr lang="zh-CN" altLang="zh-CN" sz="2000" dirty="0"/>
              <a:t>程配置保存完，把整个工程目录传到</a:t>
            </a:r>
            <a:r>
              <a:rPr lang="en-US" altLang="zh-CN" sz="2000" dirty="0"/>
              <a:t>Linux</a:t>
            </a:r>
            <a:r>
              <a:rPr lang="zh-CN" altLang="zh-CN" sz="2000" dirty="0"/>
              <a:t>环境，</a:t>
            </a:r>
            <a:r>
              <a:rPr lang="en-US" altLang="zh-CN" sz="2000" dirty="0"/>
              <a:t>Linux</a:t>
            </a:r>
            <a:r>
              <a:rPr lang="zh-CN" altLang="zh-CN" sz="2000" dirty="0"/>
              <a:t>的编译需要</a:t>
            </a:r>
            <a:r>
              <a:rPr lang="en-US" altLang="zh-CN" sz="2000" dirty="0" err="1"/>
              <a:t>Makefile</a:t>
            </a:r>
            <a:r>
              <a:rPr lang="zh-CN" altLang="zh-CN" sz="2000" dirty="0"/>
              <a:t>配置文件。为提高效率，可采用</a:t>
            </a:r>
            <a:r>
              <a:rPr lang="en-US" altLang="zh-CN" sz="2000" dirty="0"/>
              <a:t>cbp2make</a:t>
            </a:r>
            <a:r>
              <a:rPr lang="zh-CN" altLang="zh-CN" sz="2000" dirty="0"/>
              <a:t>工具（可网上下载）把</a:t>
            </a:r>
            <a:r>
              <a:rPr lang="en-US" altLang="zh-CN" sz="2000" dirty="0" err="1"/>
              <a:t>asr.cbp</a:t>
            </a:r>
            <a:r>
              <a:rPr lang="zh-CN" altLang="zh-CN" sz="2000" dirty="0"/>
              <a:t>工程文件转化为</a:t>
            </a:r>
            <a:r>
              <a:rPr lang="en-US" altLang="zh-CN" sz="2000" dirty="0" err="1"/>
              <a:t>Makefile</a:t>
            </a:r>
            <a:r>
              <a:rPr lang="zh-CN" altLang="zh-CN" sz="2000" dirty="0"/>
              <a:t>文件。有了</a:t>
            </a:r>
            <a:r>
              <a:rPr lang="en-US" altLang="zh-CN" sz="2000" dirty="0" err="1"/>
              <a:t>Makefile</a:t>
            </a:r>
            <a:r>
              <a:rPr lang="zh-CN" altLang="zh-CN" sz="2000" dirty="0"/>
              <a:t>文件，即可在</a:t>
            </a:r>
            <a:r>
              <a:rPr lang="en-US" altLang="zh-CN" sz="2000" dirty="0"/>
              <a:t>Linux</a:t>
            </a:r>
            <a:r>
              <a:rPr lang="zh-CN" altLang="zh-CN" sz="2000" dirty="0"/>
              <a:t>环境进行</a:t>
            </a:r>
            <a:r>
              <a:rPr lang="en-US" altLang="zh-CN" sz="2000" dirty="0"/>
              <a:t>make</a:t>
            </a:r>
            <a:r>
              <a:rPr lang="zh-CN" altLang="zh-CN" sz="2000" dirty="0"/>
              <a:t>编译。</a:t>
            </a:r>
            <a:endParaRPr lang="zh-CN" altLang="en-US" sz="2000" dirty="0"/>
          </a:p>
        </p:txBody>
      </p:sp>
      <p:sp>
        <p:nvSpPr>
          <p:cNvPr id="4" name="矩形 3">
            <a:extLst>
              <a:ext uri="{FF2B5EF4-FFF2-40B4-BE49-F238E27FC236}">
                <a16:creationId xmlns:a16="http://schemas.microsoft.com/office/drawing/2014/main" id="{4D8719F6-C795-4E0D-8A39-4A94A728624C}"/>
              </a:ext>
            </a:extLst>
          </p:cNvPr>
          <p:cNvSpPr/>
          <p:nvPr/>
        </p:nvSpPr>
        <p:spPr>
          <a:xfrm>
            <a:off x="914400" y="2636667"/>
            <a:ext cx="9608288" cy="15713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200" dirty="0">
                <a:latin typeface="+mn-ea"/>
              </a:rPr>
              <a:t>[</a:t>
            </a:r>
            <a:r>
              <a:rPr lang="zh-CN" altLang="en-US" sz="1200" dirty="0">
                <a:latin typeface="+mn-ea"/>
              </a:rPr>
              <a:t>采用</a:t>
            </a:r>
            <a:r>
              <a:rPr lang="en-US" altLang="zh-CN" sz="1200" dirty="0">
                <a:latin typeface="+mn-ea"/>
              </a:rPr>
              <a:t>Atlas</a:t>
            </a:r>
            <a:r>
              <a:rPr lang="zh-CN" altLang="en-US" sz="1200" dirty="0">
                <a:latin typeface="+mn-ea"/>
              </a:rPr>
              <a:t>库</a:t>
            </a:r>
            <a:r>
              <a:rPr lang="en-US" altLang="zh-CN" sz="1200" dirty="0">
                <a:latin typeface="+mn-ea"/>
              </a:rPr>
              <a:t>]</a:t>
            </a:r>
          </a:p>
          <a:p>
            <a:r>
              <a:rPr lang="en-US" altLang="zh-CN" sz="1200" dirty="0">
                <a:latin typeface="+mn-ea"/>
              </a:rPr>
              <a:t>INC = -</a:t>
            </a:r>
            <a:r>
              <a:rPr lang="en-US" altLang="zh-CN" sz="1200" dirty="0" err="1">
                <a:latin typeface="+mn-ea"/>
              </a:rPr>
              <a:t>Isrc</a:t>
            </a:r>
            <a:r>
              <a:rPr lang="en-US" altLang="zh-CN" sz="1200" dirty="0">
                <a:latin typeface="+mn-ea"/>
              </a:rPr>
              <a:t> -</a:t>
            </a:r>
            <a:r>
              <a:rPr lang="en-US" altLang="zh-CN" sz="1200" dirty="0" err="1">
                <a:latin typeface="+mn-ea"/>
              </a:rPr>
              <a:t>Iopenfst</a:t>
            </a:r>
            <a:r>
              <a:rPr lang="en-US" altLang="zh-CN" sz="1200" dirty="0">
                <a:latin typeface="+mn-ea"/>
              </a:rPr>
              <a:t>/include -I/home/</a:t>
            </a:r>
            <a:r>
              <a:rPr lang="en-US" altLang="zh-CN" sz="1200" dirty="0" err="1">
                <a:latin typeface="+mn-ea"/>
              </a:rPr>
              <a:t>kaldi</a:t>
            </a:r>
            <a:r>
              <a:rPr lang="en-US" altLang="zh-CN" sz="1200" dirty="0">
                <a:latin typeface="+mn-ea"/>
              </a:rPr>
              <a:t>/tools/ATLAS/include -I/</a:t>
            </a:r>
            <a:r>
              <a:rPr lang="en-US" altLang="zh-CN" sz="1200" dirty="0" err="1">
                <a:latin typeface="+mn-ea"/>
              </a:rPr>
              <a:t>usr</a:t>
            </a:r>
            <a:r>
              <a:rPr lang="en-US" altLang="zh-CN" sz="1200" dirty="0">
                <a:latin typeface="+mn-ea"/>
              </a:rPr>
              <a:t>/local/</a:t>
            </a:r>
            <a:r>
              <a:rPr lang="en-US" altLang="zh-CN" sz="1200" dirty="0" err="1">
                <a:latin typeface="+mn-ea"/>
              </a:rPr>
              <a:t>cuda</a:t>
            </a:r>
            <a:r>
              <a:rPr lang="en-US" altLang="zh-CN" sz="1200" dirty="0">
                <a:latin typeface="+mn-ea"/>
              </a:rPr>
              <a:t>/include/ -I/home/</a:t>
            </a:r>
            <a:r>
              <a:rPr lang="en-US" altLang="zh-CN" sz="1200" dirty="0" err="1">
                <a:latin typeface="+mn-ea"/>
              </a:rPr>
              <a:t>kaldi</a:t>
            </a:r>
            <a:r>
              <a:rPr lang="en-US" altLang="zh-CN" sz="1200" dirty="0">
                <a:latin typeface="+mn-ea"/>
              </a:rPr>
              <a:t>/tools/</a:t>
            </a:r>
            <a:r>
              <a:rPr lang="en-US" altLang="zh-CN" sz="1200" dirty="0" err="1">
                <a:latin typeface="+mn-ea"/>
              </a:rPr>
              <a:t>portaudio</a:t>
            </a:r>
            <a:r>
              <a:rPr lang="en-US" altLang="zh-CN" sz="1200" dirty="0">
                <a:latin typeface="+mn-ea"/>
              </a:rPr>
              <a:t>/include -I/home/</a:t>
            </a:r>
            <a:r>
              <a:rPr lang="en-US" altLang="zh-CN" sz="1200" dirty="0" err="1">
                <a:latin typeface="+mn-ea"/>
              </a:rPr>
              <a:t>kaldi</a:t>
            </a:r>
            <a:r>
              <a:rPr lang="en-US" altLang="zh-CN" sz="1200" dirty="0">
                <a:latin typeface="+mn-ea"/>
              </a:rPr>
              <a:t>/tools/</a:t>
            </a:r>
            <a:r>
              <a:rPr lang="en-US" altLang="zh-CN" sz="1200" dirty="0" err="1">
                <a:latin typeface="+mn-ea"/>
              </a:rPr>
              <a:t>portaudio</a:t>
            </a:r>
            <a:r>
              <a:rPr lang="en-US" altLang="zh-CN" sz="1200" dirty="0">
                <a:latin typeface="+mn-ea"/>
              </a:rPr>
              <a:t>/install/include -I/</a:t>
            </a:r>
            <a:r>
              <a:rPr lang="en-US" altLang="zh-CN" sz="1200" dirty="0" err="1">
                <a:latin typeface="+mn-ea"/>
              </a:rPr>
              <a:t>usr</a:t>
            </a:r>
            <a:r>
              <a:rPr lang="en-US" altLang="zh-CN" sz="1200" dirty="0">
                <a:latin typeface="+mn-ea"/>
              </a:rPr>
              <a:t>/include/glib-2.0 -I/</a:t>
            </a:r>
            <a:r>
              <a:rPr lang="en-US" altLang="zh-CN" sz="1200" dirty="0" err="1">
                <a:latin typeface="+mn-ea"/>
              </a:rPr>
              <a:t>usr</a:t>
            </a:r>
            <a:r>
              <a:rPr lang="en-US" altLang="zh-CN" sz="1200" dirty="0">
                <a:latin typeface="+mn-ea"/>
              </a:rPr>
              <a:t>/lib/x86_64-linux-gnu/glib-2.0/include -I/</a:t>
            </a:r>
            <a:r>
              <a:rPr lang="en-US" altLang="zh-CN" sz="1200" dirty="0" err="1">
                <a:latin typeface="+mn-ea"/>
              </a:rPr>
              <a:t>usr</a:t>
            </a:r>
            <a:r>
              <a:rPr lang="en-US" altLang="zh-CN" sz="1200" dirty="0">
                <a:latin typeface="+mn-ea"/>
              </a:rPr>
              <a:t>/include/libxml2/</a:t>
            </a:r>
          </a:p>
          <a:p>
            <a:r>
              <a:rPr lang="en-US" altLang="zh-CN" sz="1200" dirty="0">
                <a:latin typeface="+mn-ea"/>
              </a:rPr>
              <a:t>CFLAGS = -std=</a:t>
            </a:r>
            <a:r>
              <a:rPr lang="en-US" altLang="zh-CN" sz="1200" dirty="0" err="1">
                <a:latin typeface="+mn-ea"/>
              </a:rPr>
              <a:t>c++</a:t>
            </a:r>
            <a:r>
              <a:rPr lang="en-US" altLang="zh-CN" sz="1200" dirty="0">
                <a:latin typeface="+mn-ea"/>
              </a:rPr>
              <a:t>11 -DHAVE_ATLAS -DHAVE_POSIX_MEMALIGN</a:t>
            </a:r>
          </a:p>
          <a:p>
            <a:r>
              <a:rPr lang="en-US" altLang="zh-CN" sz="1200" dirty="0">
                <a:latin typeface="+mn-ea"/>
              </a:rPr>
              <a:t>RESINC = </a:t>
            </a:r>
          </a:p>
          <a:p>
            <a:r>
              <a:rPr lang="en-US" altLang="zh-CN" sz="1200" dirty="0">
                <a:latin typeface="+mn-ea"/>
              </a:rPr>
              <a:t>LIBDIR = </a:t>
            </a:r>
          </a:p>
          <a:p>
            <a:r>
              <a:rPr lang="en-US" altLang="zh-CN" sz="1200" dirty="0">
                <a:latin typeface="+mn-ea"/>
              </a:rPr>
              <a:t>LIB = lib/libatlas.so lib/liblapack.so</a:t>
            </a:r>
          </a:p>
          <a:p>
            <a:r>
              <a:rPr lang="en-US" altLang="zh-CN" sz="1200" dirty="0">
                <a:latin typeface="+mn-ea"/>
              </a:rPr>
              <a:t>LDFLAGS = -</a:t>
            </a:r>
            <a:r>
              <a:rPr lang="en-US" altLang="zh-CN" sz="1200" dirty="0" err="1">
                <a:latin typeface="+mn-ea"/>
              </a:rPr>
              <a:t>ldl</a:t>
            </a:r>
            <a:endParaRPr lang="zh-CN" altLang="en-US" sz="1200" dirty="0">
              <a:latin typeface="+mn-ea"/>
            </a:endParaRPr>
          </a:p>
        </p:txBody>
      </p:sp>
      <p:sp>
        <p:nvSpPr>
          <p:cNvPr id="6" name="内容占位符 2">
            <a:extLst>
              <a:ext uri="{FF2B5EF4-FFF2-40B4-BE49-F238E27FC236}">
                <a16:creationId xmlns:a16="http://schemas.microsoft.com/office/drawing/2014/main" id="{B7EEA503-FA3B-4588-AAD3-3F42CB221263}"/>
              </a:ext>
            </a:extLst>
          </p:cNvPr>
          <p:cNvSpPr txBox="1">
            <a:spLocks/>
          </p:cNvSpPr>
          <p:nvPr/>
        </p:nvSpPr>
        <p:spPr>
          <a:xfrm>
            <a:off x="762000" y="4878826"/>
            <a:ext cx="10515600"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1800" dirty="0"/>
              <a:t>由于</a:t>
            </a:r>
            <a:r>
              <a:rPr lang="en-US" altLang="zh-CN" sz="1800" dirty="0"/>
              <a:t>Kaldi</a:t>
            </a:r>
            <a:r>
              <a:rPr lang="zh-CN" altLang="zh-CN" sz="1800" dirty="0"/>
              <a:t>代码众多，包含很多子模块，函数互相之间关联度较强，加载的文件可能存在冗余或冲突，导致各种编译错误，读者需要根据报错信息一一修正，直至编译成功，最后生成</a:t>
            </a:r>
            <a:r>
              <a:rPr lang="en-US" altLang="zh-CN" sz="1800" dirty="0">
                <a:solidFill>
                  <a:srgbClr val="C00000"/>
                </a:solidFill>
              </a:rPr>
              <a:t>so</a:t>
            </a:r>
            <a:r>
              <a:rPr lang="zh-CN" altLang="zh-CN" sz="1800" dirty="0">
                <a:solidFill>
                  <a:srgbClr val="C00000"/>
                </a:solidFill>
              </a:rPr>
              <a:t>动态库</a:t>
            </a:r>
            <a:r>
              <a:rPr lang="zh-CN" altLang="zh-CN" sz="1800" dirty="0"/>
              <a:t>文件。</a:t>
            </a:r>
            <a:endParaRPr lang="en-US" altLang="zh-CN" sz="1800" dirty="0"/>
          </a:p>
          <a:p>
            <a:pPr marL="0" indent="0">
              <a:buNone/>
            </a:pPr>
            <a:r>
              <a:rPr lang="zh-CN" altLang="zh-CN" sz="1800" dirty="0"/>
              <a:t>这个</a:t>
            </a:r>
            <a:r>
              <a:rPr lang="en-US" altLang="zh-CN" sz="1800" dirty="0"/>
              <a:t>so</a:t>
            </a:r>
            <a:r>
              <a:rPr lang="zh-CN" altLang="zh-CN" sz="1800" dirty="0"/>
              <a:t>动态库需配套相应的头文件，包含可调用的函数接口及参数说明，供外部调用参照。</a:t>
            </a:r>
            <a:endParaRPr lang="zh-CN" altLang="en-US" sz="1800" dirty="0"/>
          </a:p>
        </p:txBody>
      </p:sp>
    </p:spTree>
    <p:custDataLst>
      <p:tags r:id="rId1"/>
    </p:custDataLst>
    <p:extLst>
      <p:ext uri="{BB962C8B-B14F-4D97-AF65-F5344CB8AC3E}">
        <p14:creationId xmlns:p14="http://schemas.microsoft.com/office/powerpoint/2010/main" val="173149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E2DA2-15DB-4338-80E2-796B867D4671}"/>
              </a:ext>
            </a:extLst>
          </p:cNvPr>
          <p:cNvSpPr>
            <a:spLocks noGrp="1"/>
          </p:cNvSpPr>
          <p:nvPr>
            <p:ph type="title"/>
          </p:nvPr>
        </p:nvSpPr>
        <p:spPr/>
        <p:txBody>
          <a:bodyPr/>
          <a:lstStyle/>
          <a:p>
            <a:r>
              <a:rPr lang="en-US" altLang="zh-CN" dirty="0"/>
              <a:t>2</a:t>
            </a:r>
            <a:r>
              <a:rPr lang="zh-CN" altLang="en-US" dirty="0"/>
              <a:t>）</a:t>
            </a:r>
            <a:r>
              <a:rPr lang="zh-CN" altLang="zh-CN" dirty="0"/>
              <a:t>动态库编译</a:t>
            </a:r>
            <a:r>
              <a:rPr lang="en-US" altLang="zh-CN" dirty="0"/>
              <a:t>—Windows</a:t>
            </a:r>
            <a:r>
              <a:rPr lang="zh-CN" altLang="en-US" dirty="0"/>
              <a:t>环境</a:t>
            </a:r>
          </a:p>
        </p:txBody>
      </p:sp>
      <p:pic>
        <p:nvPicPr>
          <p:cNvPr id="4" name="图片 3">
            <a:extLst>
              <a:ext uri="{FF2B5EF4-FFF2-40B4-BE49-F238E27FC236}">
                <a16:creationId xmlns:a16="http://schemas.microsoft.com/office/drawing/2014/main" id="{0A134827-56EF-4271-A357-E2BDDBBD19E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9148" y="2596675"/>
            <a:ext cx="5274310" cy="3262630"/>
          </a:xfrm>
          <a:prstGeom prst="rect">
            <a:avLst/>
          </a:prstGeom>
          <a:noFill/>
          <a:ln>
            <a:noFill/>
          </a:ln>
        </p:spPr>
      </p:pic>
      <p:sp>
        <p:nvSpPr>
          <p:cNvPr id="5" name="文本框 4">
            <a:extLst>
              <a:ext uri="{FF2B5EF4-FFF2-40B4-BE49-F238E27FC236}">
                <a16:creationId xmlns:a16="http://schemas.microsoft.com/office/drawing/2014/main" id="{AD6EBC70-C993-4B04-A1F3-32060B82044C}"/>
              </a:ext>
            </a:extLst>
          </p:cNvPr>
          <p:cNvSpPr txBox="1"/>
          <p:nvPr/>
        </p:nvSpPr>
        <p:spPr>
          <a:xfrm>
            <a:off x="754602" y="1346827"/>
            <a:ext cx="10515600" cy="923330"/>
          </a:xfrm>
          <a:prstGeom prst="rect">
            <a:avLst/>
          </a:prstGeom>
          <a:noFill/>
        </p:spPr>
        <p:txBody>
          <a:bodyPr wrap="square" rtlCol="0">
            <a:spAutoFit/>
          </a:bodyPr>
          <a:lstStyle/>
          <a:p>
            <a:r>
              <a:rPr lang="en-US" altLang="zh-CN" dirty="0"/>
              <a:t>Windows</a:t>
            </a:r>
            <a:r>
              <a:rPr lang="zh-CN" altLang="zh-CN" dirty="0"/>
              <a:t>环境编译的是</a:t>
            </a:r>
            <a:r>
              <a:rPr lang="en-US" altLang="zh-CN" dirty="0" err="1"/>
              <a:t>dll</a:t>
            </a:r>
            <a:r>
              <a:rPr lang="zh-CN" altLang="zh-CN" dirty="0"/>
              <a:t>动态库，主要采用</a:t>
            </a:r>
            <a:r>
              <a:rPr lang="en-US" altLang="zh-CN" dirty="0"/>
              <a:t>Visual Studio</a:t>
            </a:r>
            <a:r>
              <a:rPr lang="zh-CN" altLang="zh-CN" dirty="0"/>
              <a:t>开发工具。由于</a:t>
            </a:r>
            <a:r>
              <a:rPr lang="en-US" altLang="zh-CN" dirty="0"/>
              <a:t>Kaldi</a:t>
            </a:r>
            <a:r>
              <a:rPr lang="zh-CN" altLang="zh-CN" dirty="0"/>
              <a:t>代码采用</a:t>
            </a:r>
            <a:r>
              <a:rPr lang="en-US" altLang="zh-CN" dirty="0"/>
              <a:t>C++ 11</a:t>
            </a:r>
            <a:r>
              <a:rPr lang="zh-CN" altLang="zh-CN" dirty="0"/>
              <a:t>标准，需要安装</a:t>
            </a:r>
            <a:r>
              <a:rPr lang="en-US" altLang="zh-CN" dirty="0"/>
              <a:t>Visual  Studio 2015</a:t>
            </a:r>
            <a:r>
              <a:rPr lang="zh-CN" altLang="zh-CN" dirty="0"/>
              <a:t>或更新的版本。另外，</a:t>
            </a:r>
            <a:r>
              <a:rPr lang="en-US" altLang="zh-CN" dirty="0"/>
              <a:t>Windows</a:t>
            </a:r>
            <a:r>
              <a:rPr lang="zh-CN" altLang="zh-CN" dirty="0"/>
              <a:t>环境的加速库只能采用</a:t>
            </a:r>
            <a:r>
              <a:rPr lang="en-US" altLang="zh-CN" dirty="0"/>
              <a:t>Intel MKL</a:t>
            </a:r>
            <a:r>
              <a:rPr lang="zh-CN" altLang="zh-CN" dirty="0"/>
              <a:t>或</a:t>
            </a:r>
            <a:r>
              <a:rPr lang="en-US" altLang="zh-CN" dirty="0" err="1"/>
              <a:t>OpenBLAS</a:t>
            </a:r>
            <a:r>
              <a:rPr lang="zh-CN" altLang="zh-CN" dirty="0"/>
              <a:t>。</a:t>
            </a:r>
            <a:r>
              <a:rPr lang="en-US" altLang="zh-CN" dirty="0"/>
              <a:t>MKL</a:t>
            </a:r>
            <a:r>
              <a:rPr lang="zh-CN" altLang="zh-CN" dirty="0"/>
              <a:t>集成相对容易，但需要安装</a:t>
            </a:r>
            <a:r>
              <a:rPr lang="en-US" altLang="zh-CN" dirty="0"/>
              <a:t>Intel</a:t>
            </a:r>
            <a:r>
              <a:rPr lang="zh-CN" altLang="zh-CN" dirty="0"/>
              <a:t>的配套工具，安装完</a:t>
            </a:r>
            <a:r>
              <a:rPr lang="en-US" altLang="zh-CN" dirty="0"/>
              <a:t>MKL</a:t>
            </a:r>
            <a:r>
              <a:rPr lang="zh-CN" altLang="zh-CN" dirty="0"/>
              <a:t>与</a:t>
            </a:r>
            <a:r>
              <a:rPr lang="en-US" altLang="zh-CN" dirty="0"/>
              <a:t>Visual Studio 2015</a:t>
            </a:r>
            <a:r>
              <a:rPr lang="zh-CN" altLang="zh-CN" dirty="0"/>
              <a:t>集成环境如图所示。</a:t>
            </a:r>
            <a:endParaRPr lang="zh-CN" altLang="en-US" dirty="0"/>
          </a:p>
        </p:txBody>
      </p:sp>
    </p:spTree>
    <p:extLst>
      <p:ext uri="{BB962C8B-B14F-4D97-AF65-F5344CB8AC3E}">
        <p14:creationId xmlns:p14="http://schemas.microsoft.com/office/powerpoint/2010/main" val="3402929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B3211-B798-48C4-8DD0-8BB507043255}"/>
              </a:ext>
            </a:extLst>
          </p:cNvPr>
          <p:cNvSpPr>
            <a:spLocks noGrp="1"/>
          </p:cNvSpPr>
          <p:nvPr>
            <p:ph type="title"/>
          </p:nvPr>
        </p:nvSpPr>
        <p:spPr/>
        <p:txBody>
          <a:bodyPr/>
          <a:lstStyle/>
          <a:p>
            <a:r>
              <a:rPr lang="en-US" altLang="zh-CN" dirty="0"/>
              <a:t>3</a:t>
            </a:r>
            <a:r>
              <a:rPr lang="zh-CN" altLang="en-US" dirty="0"/>
              <a:t>）</a:t>
            </a:r>
            <a:r>
              <a:rPr lang="zh-CN" altLang="zh-CN" dirty="0"/>
              <a:t>动态库调用</a:t>
            </a:r>
            <a:endParaRPr lang="zh-CN" altLang="en-US" dirty="0"/>
          </a:p>
        </p:txBody>
      </p:sp>
      <p:sp>
        <p:nvSpPr>
          <p:cNvPr id="4" name="矩形 3">
            <a:extLst>
              <a:ext uri="{FF2B5EF4-FFF2-40B4-BE49-F238E27FC236}">
                <a16:creationId xmlns:a16="http://schemas.microsoft.com/office/drawing/2014/main" id="{6A9BD7BD-B757-41DE-9F2E-69D00BCF7868}"/>
              </a:ext>
            </a:extLst>
          </p:cNvPr>
          <p:cNvSpPr/>
          <p:nvPr/>
        </p:nvSpPr>
        <p:spPr>
          <a:xfrm>
            <a:off x="914400" y="1862451"/>
            <a:ext cx="9608288" cy="2601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200" dirty="0">
                <a:latin typeface="+mn-ea"/>
              </a:rPr>
              <a:t>CC = </a:t>
            </a:r>
            <a:r>
              <a:rPr lang="en-US" altLang="zh-CN" sz="1200" dirty="0" err="1">
                <a:latin typeface="+mn-ea"/>
              </a:rPr>
              <a:t>gcc</a:t>
            </a:r>
            <a:endParaRPr lang="en-US" altLang="zh-CN" sz="1200" dirty="0">
              <a:latin typeface="+mn-ea"/>
            </a:endParaRPr>
          </a:p>
          <a:p>
            <a:r>
              <a:rPr lang="en-US" altLang="zh-CN" sz="1200" dirty="0">
                <a:latin typeface="+mn-ea"/>
              </a:rPr>
              <a:t>CXX = g++</a:t>
            </a:r>
          </a:p>
          <a:p>
            <a:r>
              <a:rPr lang="en-US" altLang="zh-CN" sz="1200" dirty="0">
                <a:latin typeface="+mn-ea"/>
              </a:rPr>
              <a:t>AR = </a:t>
            </a:r>
            <a:r>
              <a:rPr lang="en-US" altLang="zh-CN" sz="1200" dirty="0" err="1">
                <a:latin typeface="+mn-ea"/>
              </a:rPr>
              <a:t>ar</a:t>
            </a:r>
            <a:endParaRPr lang="en-US" altLang="zh-CN" sz="1200" dirty="0">
              <a:latin typeface="+mn-ea"/>
            </a:endParaRPr>
          </a:p>
          <a:p>
            <a:r>
              <a:rPr lang="en-US" altLang="zh-CN" sz="1200" dirty="0">
                <a:latin typeface="+mn-ea"/>
              </a:rPr>
              <a:t>LD = g++</a:t>
            </a:r>
          </a:p>
          <a:p>
            <a:r>
              <a:rPr lang="en-US" altLang="zh-CN" sz="1200" dirty="0">
                <a:latin typeface="+mn-ea"/>
              </a:rPr>
              <a:t>WINDRES = </a:t>
            </a:r>
            <a:r>
              <a:rPr lang="en-US" altLang="zh-CN" sz="1200" dirty="0" err="1">
                <a:latin typeface="+mn-ea"/>
              </a:rPr>
              <a:t>windres</a:t>
            </a:r>
            <a:endParaRPr lang="en-US" altLang="zh-CN" sz="1200" dirty="0">
              <a:latin typeface="+mn-ea"/>
            </a:endParaRPr>
          </a:p>
          <a:p>
            <a:endParaRPr lang="en-US" altLang="zh-CN" sz="1200" dirty="0">
              <a:latin typeface="+mn-ea"/>
            </a:endParaRPr>
          </a:p>
          <a:p>
            <a:r>
              <a:rPr lang="en-US" altLang="zh-CN" sz="1200" dirty="0">
                <a:latin typeface="+mn-ea"/>
              </a:rPr>
              <a:t>INC = </a:t>
            </a:r>
          </a:p>
          <a:p>
            <a:r>
              <a:rPr lang="en-US" altLang="zh-CN" sz="1200" dirty="0">
                <a:latin typeface="+mn-ea"/>
              </a:rPr>
              <a:t>CFLAGS = -Wall -</a:t>
            </a:r>
            <a:r>
              <a:rPr lang="en-US" altLang="zh-CN" sz="1200" dirty="0" err="1">
                <a:latin typeface="+mn-ea"/>
              </a:rPr>
              <a:t>fexceptions</a:t>
            </a:r>
            <a:endParaRPr lang="en-US" altLang="zh-CN" sz="1200" dirty="0">
              <a:latin typeface="+mn-ea"/>
            </a:endParaRPr>
          </a:p>
          <a:p>
            <a:r>
              <a:rPr lang="en-US" altLang="zh-CN" sz="1200" dirty="0">
                <a:latin typeface="+mn-ea"/>
              </a:rPr>
              <a:t>RESINC = </a:t>
            </a:r>
          </a:p>
          <a:p>
            <a:r>
              <a:rPr lang="en-US" altLang="zh-CN" sz="1200" dirty="0">
                <a:latin typeface="+mn-ea"/>
              </a:rPr>
              <a:t>LIBDIR = </a:t>
            </a:r>
          </a:p>
          <a:p>
            <a:r>
              <a:rPr lang="en-US" altLang="zh-CN" sz="1200" dirty="0">
                <a:latin typeface="+mn-ea"/>
              </a:rPr>
              <a:t>LIB = lib/libatlas.so </a:t>
            </a:r>
            <a:r>
              <a:rPr lang="en-US" altLang="zh-CN" sz="1200" b="1" dirty="0">
                <a:solidFill>
                  <a:schemeClr val="tx1"/>
                </a:solidFill>
                <a:latin typeface="+mn-ea"/>
              </a:rPr>
              <a:t>lib/libtsASR.so</a:t>
            </a:r>
            <a:r>
              <a:rPr lang="en-US" altLang="zh-CN" sz="1200" dirty="0">
                <a:latin typeface="+mn-ea"/>
              </a:rPr>
              <a:t> lib/liblapack.so</a:t>
            </a:r>
          </a:p>
          <a:p>
            <a:r>
              <a:rPr lang="en-US" altLang="zh-CN" sz="1200" dirty="0">
                <a:latin typeface="+mn-ea"/>
              </a:rPr>
              <a:t>LDFLAGS = </a:t>
            </a:r>
          </a:p>
        </p:txBody>
      </p:sp>
      <p:sp>
        <p:nvSpPr>
          <p:cNvPr id="5" name="内容占位符 2">
            <a:extLst>
              <a:ext uri="{FF2B5EF4-FFF2-40B4-BE49-F238E27FC236}">
                <a16:creationId xmlns:a16="http://schemas.microsoft.com/office/drawing/2014/main" id="{BACE051E-F18E-4370-BD37-78DC80AF779E}"/>
              </a:ext>
            </a:extLst>
          </p:cNvPr>
          <p:cNvSpPr txBox="1">
            <a:spLocks/>
          </p:cNvSpPr>
          <p:nvPr/>
        </p:nvSpPr>
        <p:spPr>
          <a:xfrm>
            <a:off x="838200" y="1270436"/>
            <a:ext cx="10515600" cy="751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000" dirty="0"/>
              <a:t>外部程序调用</a:t>
            </a:r>
            <a:r>
              <a:rPr lang="zh-CN" altLang="en-US" sz="2000" dirty="0"/>
              <a:t>编译好的动态库</a:t>
            </a:r>
            <a:r>
              <a:rPr lang="zh-CN" altLang="zh-CN" sz="2000" dirty="0"/>
              <a:t>，</a:t>
            </a:r>
            <a:r>
              <a:rPr lang="zh-CN" altLang="en-US" sz="2000" dirty="0"/>
              <a:t>要先集成到工程里，如</a:t>
            </a:r>
            <a:r>
              <a:rPr lang="en-US" altLang="zh-CN" sz="2000" dirty="0"/>
              <a:t>Linux</a:t>
            </a:r>
            <a:r>
              <a:rPr lang="zh-CN" altLang="en-US" sz="2000" dirty="0"/>
              <a:t>在</a:t>
            </a:r>
            <a:r>
              <a:rPr lang="en-US" altLang="zh-CN" sz="2000" dirty="0" err="1"/>
              <a:t>Makefile</a:t>
            </a:r>
            <a:r>
              <a:rPr lang="zh-CN" altLang="en-US" sz="2000" dirty="0"/>
              <a:t>里配置如下：</a:t>
            </a:r>
          </a:p>
        </p:txBody>
      </p:sp>
      <p:cxnSp>
        <p:nvCxnSpPr>
          <p:cNvPr id="6" name="直接箭头连接符 5">
            <a:extLst>
              <a:ext uri="{FF2B5EF4-FFF2-40B4-BE49-F238E27FC236}">
                <a16:creationId xmlns:a16="http://schemas.microsoft.com/office/drawing/2014/main" id="{73148D2B-A92F-4DC8-BB11-683CB6778376}"/>
              </a:ext>
            </a:extLst>
          </p:cNvPr>
          <p:cNvCxnSpPr/>
          <p:nvPr/>
        </p:nvCxnSpPr>
        <p:spPr>
          <a:xfrm flipH="1" flipV="1">
            <a:off x="3151571" y="4092605"/>
            <a:ext cx="390618" cy="5504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511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C8D99A-C087-421C-A5FF-647E2B852367}"/>
              </a:ext>
            </a:extLst>
          </p:cNvPr>
          <p:cNvSpPr>
            <a:spLocks noGrp="1"/>
          </p:cNvSpPr>
          <p:nvPr>
            <p:ph type="title"/>
          </p:nvPr>
        </p:nvSpPr>
        <p:spPr/>
        <p:txBody>
          <a:bodyPr/>
          <a:lstStyle/>
          <a:p>
            <a:r>
              <a:rPr lang="en-US" altLang="zh-CN" dirty="0"/>
              <a:t>3</a:t>
            </a:r>
            <a:r>
              <a:rPr lang="zh-CN" altLang="en-US" dirty="0"/>
              <a:t>）</a:t>
            </a:r>
            <a:r>
              <a:rPr lang="zh-CN" altLang="zh-CN" dirty="0"/>
              <a:t>动态库调用</a:t>
            </a:r>
            <a:endParaRPr lang="zh-CN" altLang="en-US" dirty="0"/>
          </a:p>
        </p:txBody>
      </p:sp>
      <p:sp>
        <p:nvSpPr>
          <p:cNvPr id="3" name="内容占位符 2">
            <a:extLst>
              <a:ext uri="{FF2B5EF4-FFF2-40B4-BE49-F238E27FC236}">
                <a16:creationId xmlns:a16="http://schemas.microsoft.com/office/drawing/2014/main" id="{52F54E7C-BD93-4EE4-AEF8-0A908A0EEFC8}"/>
              </a:ext>
            </a:extLst>
          </p:cNvPr>
          <p:cNvSpPr>
            <a:spLocks noGrp="1"/>
          </p:cNvSpPr>
          <p:nvPr>
            <p:ph idx="4294967295"/>
          </p:nvPr>
        </p:nvSpPr>
        <p:spPr>
          <a:xfrm>
            <a:off x="838200" y="1270436"/>
            <a:ext cx="10515600" cy="751094"/>
          </a:xfrm>
        </p:spPr>
        <p:txBody>
          <a:bodyPr>
            <a:normAutofit/>
          </a:bodyPr>
          <a:lstStyle/>
          <a:p>
            <a:pPr marL="0" indent="0">
              <a:buNone/>
            </a:pPr>
            <a:r>
              <a:rPr lang="zh-CN" altLang="en-US" sz="2000" dirty="0"/>
              <a:t>程序要</a:t>
            </a:r>
            <a:r>
              <a:rPr lang="zh-CN" altLang="zh-CN" sz="2000" dirty="0"/>
              <a:t>调用</a:t>
            </a:r>
            <a:r>
              <a:rPr lang="zh-CN" altLang="en-US" sz="2000" dirty="0"/>
              <a:t>时</a:t>
            </a:r>
            <a:r>
              <a:rPr lang="zh-CN" altLang="zh-CN" sz="2000" dirty="0"/>
              <a:t>，</a:t>
            </a:r>
            <a:r>
              <a:rPr lang="zh-CN" altLang="en-US" sz="2000" dirty="0"/>
              <a:t>先</a:t>
            </a:r>
            <a:r>
              <a:rPr lang="zh-CN" altLang="zh-CN" sz="2000" dirty="0"/>
              <a:t>初始化引擎，然后分配句柄，再调用相关的识别函数，识别完关闭句柄。程序到最后还要关闭引擎，释放资源。</a:t>
            </a:r>
            <a:endParaRPr lang="zh-CN" altLang="en-US" sz="2000" dirty="0"/>
          </a:p>
        </p:txBody>
      </p:sp>
      <p:sp>
        <p:nvSpPr>
          <p:cNvPr id="4" name="矩形 3">
            <a:extLst>
              <a:ext uri="{FF2B5EF4-FFF2-40B4-BE49-F238E27FC236}">
                <a16:creationId xmlns:a16="http://schemas.microsoft.com/office/drawing/2014/main" id="{5390B408-8C0A-43F9-B866-3D075A81A094}"/>
              </a:ext>
            </a:extLst>
          </p:cNvPr>
          <p:cNvSpPr/>
          <p:nvPr/>
        </p:nvSpPr>
        <p:spPr>
          <a:xfrm>
            <a:off x="1136341" y="2032986"/>
            <a:ext cx="9297570" cy="46972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900" b="1" dirty="0">
                <a:latin typeface="+mn-ea"/>
              </a:rPr>
              <a:t>//</a:t>
            </a:r>
            <a:r>
              <a:rPr lang="zh-CN" altLang="en-US" sz="900" b="1" dirty="0">
                <a:latin typeface="+mn-ea"/>
              </a:rPr>
              <a:t>初始化引擎</a:t>
            </a:r>
          </a:p>
          <a:p>
            <a:r>
              <a:rPr lang="en-US" altLang="zh-CN" sz="900" dirty="0">
                <a:latin typeface="+mn-ea"/>
              </a:rPr>
              <a:t>if(ASR_SUCCEEDED_OK == </a:t>
            </a:r>
            <a:r>
              <a:rPr lang="en-US" altLang="zh-CN" sz="900" dirty="0" err="1">
                <a:latin typeface="+mn-ea"/>
              </a:rPr>
              <a:t>ASR_Init</a:t>
            </a:r>
            <a:r>
              <a:rPr lang="en-US" altLang="zh-CN" sz="900" dirty="0">
                <a:latin typeface="+mn-ea"/>
              </a:rPr>
              <a:t>(</a:t>
            </a:r>
            <a:r>
              <a:rPr lang="en-US" altLang="zh-CN" sz="900" dirty="0" err="1">
                <a:latin typeface="+mn-ea"/>
              </a:rPr>
              <a:t>config_asr_file.c_str</a:t>
            </a:r>
            <a:r>
              <a:rPr lang="en-US" altLang="zh-CN" sz="900" dirty="0">
                <a:latin typeface="+mn-ea"/>
              </a:rPr>
              <a:t>(),3))</a:t>
            </a:r>
          </a:p>
          <a:p>
            <a:r>
              <a:rPr lang="en-US" altLang="zh-CN" sz="900" dirty="0">
                <a:latin typeface="+mn-ea"/>
              </a:rPr>
              <a:t>{</a:t>
            </a:r>
          </a:p>
          <a:p>
            <a:r>
              <a:rPr lang="en-US" altLang="zh-CN" sz="900" dirty="0">
                <a:latin typeface="+mn-ea"/>
              </a:rPr>
              <a:t>      </a:t>
            </a:r>
            <a:r>
              <a:rPr lang="en-US" altLang="zh-CN" sz="900" dirty="0" err="1">
                <a:latin typeface="+mn-ea"/>
              </a:rPr>
              <a:t>cout</a:t>
            </a:r>
            <a:r>
              <a:rPr lang="en-US" altLang="zh-CN" sz="900" dirty="0">
                <a:latin typeface="+mn-ea"/>
              </a:rPr>
              <a:t>&lt;&lt;"ASR </a:t>
            </a:r>
            <a:r>
              <a:rPr lang="en-US" altLang="zh-CN" sz="900" dirty="0" err="1">
                <a:latin typeface="+mn-ea"/>
              </a:rPr>
              <a:t>init</a:t>
            </a:r>
            <a:r>
              <a:rPr lang="en-US" altLang="zh-CN" sz="900" dirty="0">
                <a:latin typeface="+mn-ea"/>
              </a:rPr>
              <a:t> success!"&lt;&lt;</a:t>
            </a:r>
            <a:r>
              <a:rPr lang="en-US" altLang="zh-CN" sz="900" dirty="0" err="1">
                <a:latin typeface="+mn-ea"/>
              </a:rPr>
              <a:t>endl</a:t>
            </a:r>
            <a:r>
              <a:rPr lang="en-US" altLang="zh-CN" sz="900" dirty="0">
                <a:latin typeface="+mn-ea"/>
              </a:rPr>
              <a:t>;</a:t>
            </a:r>
          </a:p>
          <a:p>
            <a:r>
              <a:rPr lang="en-US" altLang="zh-CN" sz="900" dirty="0">
                <a:latin typeface="+mn-ea"/>
              </a:rPr>
              <a:t>}</a:t>
            </a:r>
          </a:p>
          <a:p>
            <a:r>
              <a:rPr lang="en-US" altLang="zh-CN" sz="900" dirty="0">
                <a:latin typeface="+mn-ea"/>
              </a:rPr>
              <a:t>else</a:t>
            </a:r>
          </a:p>
          <a:p>
            <a:r>
              <a:rPr lang="en-US" altLang="zh-CN" sz="900" dirty="0">
                <a:latin typeface="+mn-ea"/>
              </a:rPr>
              <a:t>{</a:t>
            </a:r>
          </a:p>
          <a:p>
            <a:r>
              <a:rPr lang="en-US" altLang="zh-CN" sz="900" dirty="0">
                <a:latin typeface="+mn-ea"/>
              </a:rPr>
              <a:t>      </a:t>
            </a:r>
            <a:r>
              <a:rPr lang="en-US" altLang="zh-CN" sz="900" dirty="0" err="1">
                <a:latin typeface="+mn-ea"/>
              </a:rPr>
              <a:t>cout</a:t>
            </a:r>
            <a:r>
              <a:rPr lang="en-US" altLang="zh-CN" sz="900" dirty="0">
                <a:latin typeface="+mn-ea"/>
              </a:rPr>
              <a:t>&lt;&lt;"ASR </a:t>
            </a:r>
            <a:r>
              <a:rPr lang="en-US" altLang="zh-CN" sz="900" dirty="0" err="1">
                <a:latin typeface="+mn-ea"/>
              </a:rPr>
              <a:t>init</a:t>
            </a:r>
            <a:r>
              <a:rPr lang="en-US" altLang="zh-CN" sz="900" dirty="0">
                <a:latin typeface="+mn-ea"/>
              </a:rPr>
              <a:t> fails!"&lt;&lt;</a:t>
            </a:r>
            <a:r>
              <a:rPr lang="en-US" altLang="zh-CN" sz="900" dirty="0" err="1">
                <a:latin typeface="+mn-ea"/>
              </a:rPr>
              <a:t>endl</a:t>
            </a:r>
            <a:r>
              <a:rPr lang="en-US" altLang="zh-CN" sz="900" dirty="0">
                <a:latin typeface="+mn-ea"/>
              </a:rPr>
              <a:t>;</a:t>
            </a:r>
          </a:p>
          <a:p>
            <a:r>
              <a:rPr lang="en-US" altLang="zh-CN" sz="900" dirty="0">
                <a:latin typeface="+mn-ea"/>
              </a:rPr>
              <a:t>      return -1;</a:t>
            </a:r>
          </a:p>
          <a:p>
            <a:r>
              <a:rPr lang="en-US" altLang="zh-CN" sz="900" dirty="0">
                <a:latin typeface="+mn-ea"/>
              </a:rPr>
              <a:t>}</a:t>
            </a:r>
          </a:p>
          <a:p>
            <a:endParaRPr lang="en-US" altLang="zh-CN" sz="900" dirty="0">
              <a:latin typeface="+mn-ea"/>
            </a:endParaRPr>
          </a:p>
          <a:p>
            <a:r>
              <a:rPr lang="en-US" altLang="zh-CN" sz="900" b="1" dirty="0">
                <a:latin typeface="+mn-ea"/>
              </a:rPr>
              <a:t>//</a:t>
            </a:r>
            <a:r>
              <a:rPr lang="zh-CN" altLang="en-US" sz="900" b="1" dirty="0">
                <a:latin typeface="+mn-ea"/>
              </a:rPr>
              <a:t>打开句柄</a:t>
            </a:r>
          </a:p>
          <a:p>
            <a:r>
              <a:rPr lang="en-US" altLang="zh-CN" sz="900" dirty="0">
                <a:latin typeface="+mn-ea"/>
              </a:rPr>
              <a:t>Handle </a:t>
            </a:r>
            <a:r>
              <a:rPr lang="en-US" altLang="zh-CN" sz="900" dirty="0" err="1">
                <a:latin typeface="+mn-ea"/>
              </a:rPr>
              <a:t>tsASR</a:t>
            </a:r>
            <a:r>
              <a:rPr lang="en-US" altLang="zh-CN" sz="900" dirty="0">
                <a:latin typeface="+mn-ea"/>
              </a:rPr>
              <a:t>;</a:t>
            </a:r>
          </a:p>
          <a:p>
            <a:r>
              <a:rPr lang="en-US" altLang="zh-CN" sz="900" dirty="0" err="1">
                <a:latin typeface="+mn-ea"/>
              </a:rPr>
              <a:t>ASR_Open</a:t>
            </a:r>
            <a:r>
              <a:rPr lang="en-US" altLang="zh-CN" sz="900" dirty="0">
                <a:latin typeface="+mn-ea"/>
              </a:rPr>
              <a:t>(</a:t>
            </a:r>
            <a:r>
              <a:rPr lang="en-US" altLang="zh-CN" sz="900" dirty="0" err="1">
                <a:latin typeface="+mn-ea"/>
              </a:rPr>
              <a:t>tsASR</a:t>
            </a:r>
            <a:r>
              <a:rPr lang="en-US" altLang="zh-CN" sz="900" dirty="0">
                <a:latin typeface="+mn-ea"/>
              </a:rPr>
              <a:t>);</a:t>
            </a:r>
          </a:p>
          <a:p>
            <a:endParaRPr lang="en-US" altLang="zh-CN" sz="900" dirty="0">
              <a:latin typeface="+mn-ea"/>
            </a:endParaRPr>
          </a:p>
          <a:p>
            <a:r>
              <a:rPr lang="en-US" altLang="zh-CN" sz="900" dirty="0">
                <a:latin typeface="+mn-ea"/>
              </a:rPr>
              <a:t>float </a:t>
            </a:r>
            <a:r>
              <a:rPr lang="en-US" altLang="zh-CN" sz="900" dirty="0" err="1">
                <a:latin typeface="+mn-ea"/>
              </a:rPr>
              <a:t>scoreASR</a:t>
            </a:r>
            <a:r>
              <a:rPr lang="en-US" altLang="zh-CN" sz="900" dirty="0">
                <a:latin typeface="+mn-ea"/>
              </a:rPr>
              <a:t>;</a:t>
            </a:r>
          </a:p>
          <a:p>
            <a:r>
              <a:rPr lang="en-US" altLang="zh-CN" sz="900" dirty="0">
                <a:latin typeface="+mn-ea"/>
              </a:rPr>
              <a:t>char </a:t>
            </a:r>
            <a:r>
              <a:rPr lang="en-US" altLang="zh-CN" sz="900" dirty="0" err="1">
                <a:latin typeface="+mn-ea"/>
              </a:rPr>
              <a:t>rec_text</a:t>
            </a:r>
            <a:r>
              <a:rPr lang="en-US" altLang="zh-CN" sz="900" dirty="0">
                <a:latin typeface="+mn-ea"/>
              </a:rPr>
              <a:t>[10240];</a:t>
            </a:r>
          </a:p>
          <a:p>
            <a:endParaRPr lang="en-US" altLang="zh-CN" sz="900" dirty="0">
              <a:latin typeface="+mn-ea"/>
            </a:endParaRPr>
          </a:p>
          <a:p>
            <a:r>
              <a:rPr lang="en-US" altLang="zh-CN" sz="900" b="1" dirty="0">
                <a:latin typeface="+mn-ea"/>
              </a:rPr>
              <a:t>//</a:t>
            </a:r>
            <a:r>
              <a:rPr lang="zh-CN" altLang="en-US" sz="900" b="1" dirty="0">
                <a:latin typeface="+mn-ea"/>
              </a:rPr>
              <a:t>语音识别</a:t>
            </a:r>
          </a:p>
          <a:p>
            <a:r>
              <a:rPr lang="en-US" altLang="zh-CN" sz="900" dirty="0">
                <a:latin typeface="+mn-ea"/>
              </a:rPr>
              <a:t>if(ASR_SUCCEEDED_OK == </a:t>
            </a:r>
            <a:r>
              <a:rPr lang="en-US" altLang="zh-CN" sz="900" dirty="0" err="1">
                <a:latin typeface="+mn-ea"/>
              </a:rPr>
              <a:t>ASR_recSpeechBuf</a:t>
            </a:r>
            <a:r>
              <a:rPr lang="en-US" altLang="zh-CN" sz="900" dirty="0">
                <a:latin typeface="+mn-ea"/>
              </a:rPr>
              <a:t>(</a:t>
            </a:r>
            <a:r>
              <a:rPr lang="en-US" altLang="zh-CN" sz="900" dirty="0" err="1">
                <a:latin typeface="+mn-ea"/>
              </a:rPr>
              <a:t>tsASR,pWavBuffer,length,rec_text,scoreASR</a:t>
            </a:r>
            <a:r>
              <a:rPr lang="en-US" altLang="zh-CN" sz="900" dirty="0">
                <a:latin typeface="+mn-ea"/>
              </a:rPr>
              <a:t>))</a:t>
            </a:r>
          </a:p>
          <a:p>
            <a:r>
              <a:rPr lang="en-US" altLang="zh-CN" sz="900" dirty="0">
                <a:latin typeface="+mn-ea"/>
              </a:rPr>
              <a:t>{</a:t>
            </a:r>
          </a:p>
          <a:p>
            <a:r>
              <a:rPr lang="en-US" altLang="zh-CN" sz="900" dirty="0">
                <a:latin typeface="+mn-ea"/>
              </a:rPr>
              <a:t>       </a:t>
            </a:r>
            <a:r>
              <a:rPr lang="en-US" altLang="zh-CN" sz="900" dirty="0" err="1">
                <a:latin typeface="+mn-ea"/>
              </a:rPr>
              <a:t>cout</a:t>
            </a:r>
            <a:r>
              <a:rPr lang="en-US" altLang="zh-CN" sz="900" dirty="0">
                <a:latin typeface="+mn-ea"/>
              </a:rPr>
              <a:t>&lt;&lt;"Recognized text: "&lt;&lt;</a:t>
            </a:r>
            <a:r>
              <a:rPr lang="en-US" altLang="zh-CN" sz="900" dirty="0" err="1">
                <a:latin typeface="+mn-ea"/>
              </a:rPr>
              <a:t>rec_text</a:t>
            </a:r>
            <a:r>
              <a:rPr lang="en-US" altLang="zh-CN" sz="900" dirty="0">
                <a:latin typeface="+mn-ea"/>
              </a:rPr>
              <a:t>&lt;&lt;</a:t>
            </a:r>
            <a:r>
              <a:rPr lang="en-US" altLang="zh-CN" sz="900" dirty="0" err="1">
                <a:latin typeface="+mn-ea"/>
              </a:rPr>
              <a:t>endl</a:t>
            </a:r>
            <a:r>
              <a:rPr lang="en-US" altLang="zh-CN" sz="900" dirty="0">
                <a:latin typeface="+mn-ea"/>
              </a:rPr>
              <a:t>;</a:t>
            </a:r>
          </a:p>
          <a:p>
            <a:r>
              <a:rPr lang="en-US" altLang="zh-CN" sz="900" dirty="0">
                <a:latin typeface="+mn-ea"/>
              </a:rPr>
              <a:t>       </a:t>
            </a:r>
            <a:r>
              <a:rPr lang="en-US" altLang="zh-CN" sz="900" dirty="0" err="1">
                <a:latin typeface="+mn-ea"/>
              </a:rPr>
              <a:t>cout</a:t>
            </a:r>
            <a:r>
              <a:rPr lang="en-US" altLang="zh-CN" sz="900" dirty="0">
                <a:latin typeface="+mn-ea"/>
              </a:rPr>
              <a:t>&lt;&lt;"</a:t>
            </a:r>
            <a:r>
              <a:rPr lang="en-US" altLang="zh-CN" sz="900" dirty="0" err="1">
                <a:latin typeface="+mn-ea"/>
              </a:rPr>
              <a:t>scoreASR</a:t>
            </a:r>
            <a:r>
              <a:rPr lang="en-US" altLang="zh-CN" sz="900" dirty="0">
                <a:latin typeface="+mn-ea"/>
              </a:rPr>
              <a:t>: "&lt;&lt;</a:t>
            </a:r>
            <a:r>
              <a:rPr lang="en-US" altLang="zh-CN" sz="900" dirty="0" err="1">
                <a:latin typeface="+mn-ea"/>
              </a:rPr>
              <a:t>scoreASR</a:t>
            </a:r>
            <a:r>
              <a:rPr lang="en-US" altLang="zh-CN" sz="900" dirty="0">
                <a:latin typeface="+mn-ea"/>
              </a:rPr>
              <a:t>&lt;&lt;</a:t>
            </a:r>
            <a:r>
              <a:rPr lang="en-US" altLang="zh-CN" sz="900" dirty="0" err="1">
                <a:latin typeface="+mn-ea"/>
              </a:rPr>
              <a:t>endl</a:t>
            </a:r>
            <a:r>
              <a:rPr lang="en-US" altLang="zh-CN" sz="900" dirty="0">
                <a:latin typeface="+mn-ea"/>
              </a:rPr>
              <a:t>;</a:t>
            </a:r>
          </a:p>
          <a:p>
            <a:r>
              <a:rPr lang="en-US" altLang="zh-CN" sz="900" dirty="0">
                <a:latin typeface="+mn-ea"/>
              </a:rPr>
              <a:t>}</a:t>
            </a:r>
          </a:p>
          <a:p>
            <a:r>
              <a:rPr lang="en-US" altLang="zh-CN" sz="900" dirty="0">
                <a:latin typeface="+mn-ea"/>
              </a:rPr>
              <a:t>else</a:t>
            </a:r>
          </a:p>
          <a:p>
            <a:r>
              <a:rPr lang="en-US" altLang="zh-CN" sz="900" dirty="0">
                <a:latin typeface="+mn-ea"/>
              </a:rPr>
              <a:t>{</a:t>
            </a:r>
          </a:p>
          <a:p>
            <a:r>
              <a:rPr lang="en-US" altLang="zh-CN" sz="900" dirty="0">
                <a:latin typeface="+mn-ea"/>
              </a:rPr>
              <a:t>       </a:t>
            </a:r>
            <a:r>
              <a:rPr lang="en-US" altLang="zh-CN" sz="900" dirty="0" err="1">
                <a:latin typeface="+mn-ea"/>
              </a:rPr>
              <a:t>cout</a:t>
            </a:r>
            <a:r>
              <a:rPr lang="en-US" altLang="zh-CN" sz="900" dirty="0">
                <a:latin typeface="+mn-ea"/>
              </a:rPr>
              <a:t>&lt;&lt;"Recognize "&lt;&lt;</a:t>
            </a:r>
            <a:r>
              <a:rPr lang="en-US" altLang="zh-CN" sz="900" dirty="0" err="1">
                <a:latin typeface="+mn-ea"/>
              </a:rPr>
              <a:t>wave_full_file.c_str</a:t>
            </a:r>
            <a:r>
              <a:rPr lang="en-US" altLang="zh-CN" sz="900" dirty="0">
                <a:latin typeface="+mn-ea"/>
              </a:rPr>
              <a:t>()&lt;&lt;"error!"&lt;&lt;</a:t>
            </a:r>
            <a:r>
              <a:rPr lang="en-US" altLang="zh-CN" sz="900" dirty="0" err="1">
                <a:latin typeface="+mn-ea"/>
              </a:rPr>
              <a:t>endl</a:t>
            </a:r>
            <a:r>
              <a:rPr lang="en-US" altLang="zh-CN" sz="900" dirty="0">
                <a:latin typeface="+mn-ea"/>
              </a:rPr>
              <a:t>;</a:t>
            </a:r>
          </a:p>
          <a:p>
            <a:r>
              <a:rPr lang="en-US" altLang="zh-CN" sz="900" dirty="0">
                <a:latin typeface="+mn-ea"/>
              </a:rPr>
              <a:t>}</a:t>
            </a:r>
          </a:p>
          <a:p>
            <a:endParaRPr lang="en-US" altLang="zh-CN" sz="900" dirty="0">
              <a:latin typeface="+mn-ea"/>
            </a:endParaRPr>
          </a:p>
          <a:p>
            <a:r>
              <a:rPr lang="en-US" altLang="zh-CN" sz="900" b="1" dirty="0">
                <a:latin typeface="+mn-ea"/>
              </a:rPr>
              <a:t>//</a:t>
            </a:r>
            <a:r>
              <a:rPr lang="zh-CN" altLang="en-US" sz="900" b="1" dirty="0">
                <a:latin typeface="+mn-ea"/>
              </a:rPr>
              <a:t>关闭句柄</a:t>
            </a:r>
          </a:p>
          <a:p>
            <a:r>
              <a:rPr lang="en-US" altLang="zh-CN" sz="900" dirty="0" err="1">
                <a:latin typeface="+mn-ea"/>
              </a:rPr>
              <a:t>ASR_Close</a:t>
            </a:r>
            <a:r>
              <a:rPr lang="en-US" altLang="zh-CN" sz="900" dirty="0">
                <a:latin typeface="+mn-ea"/>
              </a:rPr>
              <a:t>(</a:t>
            </a:r>
            <a:r>
              <a:rPr lang="en-US" altLang="zh-CN" sz="900" dirty="0" err="1">
                <a:latin typeface="+mn-ea"/>
              </a:rPr>
              <a:t>tsASR</a:t>
            </a:r>
            <a:r>
              <a:rPr lang="en-US" altLang="zh-CN" sz="900" dirty="0">
                <a:latin typeface="+mn-ea"/>
              </a:rPr>
              <a:t>);</a:t>
            </a:r>
          </a:p>
          <a:p>
            <a:endParaRPr lang="en-US" altLang="zh-CN" sz="900" dirty="0">
              <a:latin typeface="+mn-ea"/>
            </a:endParaRPr>
          </a:p>
          <a:p>
            <a:r>
              <a:rPr lang="en-US" altLang="zh-CN" sz="900" b="1" dirty="0">
                <a:latin typeface="+mn-ea"/>
              </a:rPr>
              <a:t>//</a:t>
            </a:r>
            <a:r>
              <a:rPr lang="zh-CN" altLang="en-US" sz="900" b="1" dirty="0">
                <a:latin typeface="+mn-ea"/>
              </a:rPr>
              <a:t>关闭引擎</a:t>
            </a:r>
          </a:p>
          <a:p>
            <a:r>
              <a:rPr lang="en-US" altLang="zh-CN" sz="900" dirty="0" err="1">
                <a:latin typeface="+mn-ea"/>
              </a:rPr>
              <a:t>ASR_Release</a:t>
            </a:r>
            <a:r>
              <a:rPr lang="en-US" altLang="zh-CN" sz="900" dirty="0">
                <a:latin typeface="+mn-ea"/>
              </a:rPr>
              <a:t>();</a:t>
            </a:r>
            <a:endParaRPr lang="zh-CN" altLang="en-US" sz="900" dirty="0">
              <a:latin typeface="+mn-ea"/>
            </a:endParaRPr>
          </a:p>
        </p:txBody>
      </p:sp>
    </p:spTree>
    <p:custDataLst>
      <p:tags r:id="rId1"/>
    </p:custDataLst>
    <p:extLst>
      <p:ext uri="{BB962C8B-B14F-4D97-AF65-F5344CB8AC3E}">
        <p14:creationId xmlns:p14="http://schemas.microsoft.com/office/powerpoint/2010/main" val="40739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8B097-C275-488E-3523-56960C1202CA}"/>
              </a:ext>
            </a:extLst>
          </p:cNvPr>
          <p:cNvSpPr>
            <a:spLocks noGrp="1"/>
          </p:cNvSpPr>
          <p:nvPr>
            <p:ph type="title"/>
          </p:nvPr>
        </p:nvSpPr>
        <p:spPr/>
        <p:txBody>
          <a:bodyPr/>
          <a:lstStyle/>
          <a:p>
            <a:r>
              <a:rPr lang="en-US" altLang="zh-CN" dirty="0"/>
              <a:t>15.1 </a:t>
            </a:r>
            <a:r>
              <a:rPr lang="zh-CN" altLang="en-US" dirty="0"/>
              <a:t>应用场景</a:t>
            </a:r>
          </a:p>
        </p:txBody>
      </p:sp>
      <p:grpSp>
        <p:nvGrpSpPr>
          <p:cNvPr id="4" name="组合 3">
            <a:extLst>
              <a:ext uri="{FF2B5EF4-FFF2-40B4-BE49-F238E27FC236}">
                <a16:creationId xmlns:a16="http://schemas.microsoft.com/office/drawing/2014/main" id="{624A8A00-B1A7-AF6E-F77C-F6A4DF71BDB1}"/>
              </a:ext>
            </a:extLst>
          </p:cNvPr>
          <p:cNvGrpSpPr/>
          <p:nvPr/>
        </p:nvGrpSpPr>
        <p:grpSpPr>
          <a:xfrm>
            <a:off x="726481" y="3478263"/>
            <a:ext cx="2050686" cy="1954883"/>
            <a:chOff x="8935475" y="1143001"/>
            <a:chExt cx="2264088" cy="2302478"/>
          </a:xfrm>
        </p:grpSpPr>
        <p:sp>
          <p:nvSpPr>
            <p:cNvPr id="5" name="矩形 4">
              <a:extLst>
                <a:ext uri="{FF2B5EF4-FFF2-40B4-BE49-F238E27FC236}">
                  <a16:creationId xmlns:a16="http://schemas.microsoft.com/office/drawing/2014/main" id="{14AA31FE-B5A4-9325-D9EC-8A5DCDB4FD88}"/>
                </a:ext>
              </a:extLst>
            </p:cNvPr>
            <p:cNvSpPr/>
            <p:nvPr/>
          </p:nvSpPr>
          <p:spPr>
            <a:xfrm>
              <a:off x="8935475" y="1143001"/>
              <a:ext cx="2264088" cy="230247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A284F900-C79C-CDCE-BC58-01E493FBD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862" y="1165861"/>
              <a:ext cx="2250701" cy="2279618"/>
            </a:xfrm>
            <a:prstGeom prst="rect">
              <a:avLst/>
            </a:prstGeom>
          </p:spPr>
        </p:pic>
      </p:grpSp>
      <p:pic>
        <p:nvPicPr>
          <p:cNvPr id="7" name="图片 6">
            <a:extLst>
              <a:ext uri="{FF2B5EF4-FFF2-40B4-BE49-F238E27FC236}">
                <a16:creationId xmlns:a16="http://schemas.microsoft.com/office/drawing/2014/main" id="{87AE08B5-8515-1392-197E-4EC404234B15}"/>
              </a:ext>
            </a:extLst>
          </p:cNvPr>
          <p:cNvPicPr>
            <a:picLocks noChangeAspect="1"/>
          </p:cNvPicPr>
          <p:nvPr/>
        </p:nvPicPr>
        <p:blipFill rotWithShape="1">
          <a:blip r:embed="rId3">
            <a:extLst>
              <a:ext uri="{28A0092B-C50C-407E-A947-70E740481C1C}">
                <a14:useLocalDpi xmlns:a14="http://schemas.microsoft.com/office/drawing/2010/main" val="0"/>
              </a:ext>
            </a:extLst>
          </a:blip>
          <a:srcRect l="22321" r="19797" b="7445"/>
          <a:stretch>
            <a:fillRect/>
          </a:stretch>
        </p:blipFill>
        <p:spPr>
          <a:xfrm>
            <a:off x="726481" y="1504635"/>
            <a:ext cx="2050686" cy="1875103"/>
          </a:xfrm>
          <a:prstGeom prst="rect">
            <a:avLst/>
          </a:prstGeom>
        </p:spPr>
      </p:pic>
      <p:sp>
        <p:nvSpPr>
          <p:cNvPr id="8" name="文本框 7">
            <a:extLst>
              <a:ext uri="{FF2B5EF4-FFF2-40B4-BE49-F238E27FC236}">
                <a16:creationId xmlns:a16="http://schemas.microsoft.com/office/drawing/2014/main" id="{D8DFDC2E-09C2-6DF5-ABF1-F98D56BFBF80}"/>
              </a:ext>
            </a:extLst>
          </p:cNvPr>
          <p:cNvSpPr txBox="1"/>
          <p:nvPr/>
        </p:nvSpPr>
        <p:spPr>
          <a:xfrm>
            <a:off x="6791821" y="3399126"/>
            <a:ext cx="1005395" cy="390424"/>
          </a:xfrm>
          <a:prstGeom prst="rect">
            <a:avLst/>
          </a:prstGeom>
          <a:noFill/>
        </p:spPr>
        <p:txBody>
          <a:bodyPr wrap="none" lIns="91436" tIns="45718" rIns="91436" bIns="45718" rtlCol="0">
            <a:spAutoFit/>
          </a:bodyPr>
          <a:lstStyle/>
          <a:p>
            <a:pPr>
              <a:lnSpc>
                <a:spcPct val="130000"/>
              </a:lnSpc>
            </a:pPr>
            <a:r>
              <a:rPr lang="zh-CN" altLang="en-US" sz="1600" dirty="0">
                <a:solidFill>
                  <a:srgbClr val="157E9F"/>
                </a:solidFill>
                <a:latin typeface="方正清刻本悦宋简体" panose="02000000000000000000" pitchFamily="2" charset="-122"/>
                <a:ea typeface="方正清刻本悦宋简体" panose="02000000000000000000" pitchFamily="2" charset="-122"/>
              </a:rPr>
              <a:t>车载语音</a:t>
            </a:r>
          </a:p>
        </p:txBody>
      </p:sp>
      <p:sp>
        <p:nvSpPr>
          <p:cNvPr id="9" name="文本框 8">
            <a:extLst>
              <a:ext uri="{FF2B5EF4-FFF2-40B4-BE49-F238E27FC236}">
                <a16:creationId xmlns:a16="http://schemas.microsoft.com/office/drawing/2014/main" id="{EF6500DB-8050-8E8E-2E2D-4AD6B53A2A1B}"/>
              </a:ext>
            </a:extLst>
          </p:cNvPr>
          <p:cNvSpPr txBox="1"/>
          <p:nvPr/>
        </p:nvSpPr>
        <p:spPr>
          <a:xfrm>
            <a:off x="2469402" y="5759418"/>
            <a:ext cx="7253196" cy="381254"/>
          </a:xfrm>
          <a:prstGeom prst="rect">
            <a:avLst/>
          </a:prstGeom>
          <a:noFill/>
        </p:spPr>
        <p:txBody>
          <a:bodyPr wrap="none" lIns="91436" tIns="45718" rIns="91436" bIns="45718" rtlCol="0">
            <a:spAutoFit/>
          </a:bodyPr>
          <a:lstStyle/>
          <a:p>
            <a:pPr>
              <a:lnSpc>
                <a:spcPct val="130000"/>
              </a:lnSpc>
            </a:pPr>
            <a:r>
              <a:rPr lang="zh-CN" altLang="en-US" sz="1600" dirty="0">
                <a:solidFill>
                  <a:srgbClr val="157E9F"/>
                </a:solidFill>
                <a:latin typeface="方正清刻本悦宋简体" panose="02000000000000000000" pitchFamily="2" charset="-122"/>
                <a:ea typeface="方正清刻本悦宋简体" panose="02000000000000000000" pitchFamily="2" charset="-122"/>
              </a:rPr>
              <a:t>未来是万物互联的全场景智慧时代，需要适应不同场景多终端的语音交互技术</a:t>
            </a:r>
          </a:p>
        </p:txBody>
      </p:sp>
      <p:pic>
        <p:nvPicPr>
          <p:cNvPr id="10" name="图片 9">
            <a:extLst>
              <a:ext uri="{FF2B5EF4-FFF2-40B4-BE49-F238E27FC236}">
                <a16:creationId xmlns:a16="http://schemas.microsoft.com/office/drawing/2014/main" id="{94283481-37C6-E7F4-7EF4-BC7CB1DDA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0130" y="1504635"/>
            <a:ext cx="4107421" cy="3923506"/>
          </a:xfrm>
          <a:prstGeom prst="rect">
            <a:avLst/>
          </a:prstGeom>
        </p:spPr>
      </p:pic>
      <p:pic>
        <p:nvPicPr>
          <p:cNvPr id="11" name="图片 10">
            <a:extLst>
              <a:ext uri="{FF2B5EF4-FFF2-40B4-BE49-F238E27FC236}">
                <a16:creationId xmlns:a16="http://schemas.microsoft.com/office/drawing/2014/main" id="{ACD7CD0D-F895-B3CB-D88D-53819F378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0514" y="3678019"/>
            <a:ext cx="2629965" cy="1750122"/>
          </a:xfrm>
          <a:prstGeom prst="rect">
            <a:avLst/>
          </a:prstGeom>
        </p:spPr>
      </p:pic>
      <p:pic>
        <p:nvPicPr>
          <p:cNvPr id="12" name="图片 11">
            <a:extLst>
              <a:ext uri="{FF2B5EF4-FFF2-40B4-BE49-F238E27FC236}">
                <a16:creationId xmlns:a16="http://schemas.microsoft.com/office/drawing/2014/main" id="{7CDEEE5F-A94C-1744-2CA3-4F3EA8F3D5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0514" y="1504635"/>
            <a:ext cx="2637393" cy="1651480"/>
          </a:xfrm>
          <a:prstGeom prst="rect">
            <a:avLst/>
          </a:prstGeom>
        </p:spPr>
      </p:pic>
    </p:spTree>
    <p:extLst>
      <p:ext uri="{BB962C8B-B14F-4D97-AF65-F5344CB8AC3E}">
        <p14:creationId xmlns:p14="http://schemas.microsoft.com/office/powerpoint/2010/main" val="50618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3C3DE-8EE8-4D82-BC92-20585D605366}"/>
              </a:ext>
            </a:extLst>
          </p:cNvPr>
          <p:cNvSpPr>
            <a:spLocks noGrp="1"/>
          </p:cNvSpPr>
          <p:nvPr>
            <p:ph type="title"/>
          </p:nvPr>
        </p:nvSpPr>
        <p:spPr/>
        <p:txBody>
          <a:bodyPr/>
          <a:lstStyle/>
          <a:p>
            <a:r>
              <a:rPr lang="en-US" altLang="zh-CN" dirty="0"/>
              <a:t>15.3.2 </a:t>
            </a:r>
            <a:r>
              <a:rPr lang="zh-CN" altLang="zh-CN" dirty="0"/>
              <a:t>语音云平台</a:t>
            </a:r>
            <a:endParaRPr lang="zh-CN" altLang="en-US" dirty="0"/>
          </a:p>
        </p:txBody>
      </p:sp>
      <p:sp>
        <p:nvSpPr>
          <p:cNvPr id="3" name="内容占位符 2">
            <a:extLst>
              <a:ext uri="{FF2B5EF4-FFF2-40B4-BE49-F238E27FC236}">
                <a16:creationId xmlns:a16="http://schemas.microsoft.com/office/drawing/2014/main" id="{C59D4B9B-AA43-464B-B4EE-6F4552E29541}"/>
              </a:ext>
            </a:extLst>
          </p:cNvPr>
          <p:cNvSpPr>
            <a:spLocks noGrp="1"/>
          </p:cNvSpPr>
          <p:nvPr>
            <p:ph idx="4294967295"/>
          </p:nvPr>
        </p:nvSpPr>
        <p:spPr>
          <a:xfrm>
            <a:off x="845288" y="1388424"/>
            <a:ext cx="10515600" cy="1433596"/>
          </a:xfrm>
        </p:spPr>
        <p:txBody>
          <a:bodyPr>
            <a:normAutofit/>
          </a:bodyPr>
          <a:lstStyle/>
          <a:p>
            <a:pPr marL="0" indent="0">
              <a:buNone/>
            </a:pPr>
            <a:r>
              <a:rPr lang="zh-CN" altLang="zh-CN" sz="2000" dirty="0"/>
              <a:t>语音云平台可通过</a:t>
            </a:r>
            <a:r>
              <a:rPr lang="en-US" altLang="zh-CN" sz="2000" dirty="0"/>
              <a:t>RESTful</a:t>
            </a:r>
            <a:r>
              <a:rPr lang="zh-CN" altLang="zh-CN" sz="2000" dirty="0"/>
              <a:t>的方式给开发者提供一个通用的</a:t>
            </a:r>
            <a:r>
              <a:rPr lang="en-US" altLang="zh-CN" sz="2000" dirty="0"/>
              <a:t>HTTP</a:t>
            </a:r>
            <a:r>
              <a:rPr lang="zh-CN" altLang="zh-CN" sz="2000" dirty="0"/>
              <a:t>接口。</a:t>
            </a:r>
            <a:endParaRPr lang="en-US" altLang="zh-CN" sz="2000" dirty="0"/>
          </a:p>
          <a:p>
            <a:pPr marL="0" indent="0">
              <a:buNone/>
            </a:pPr>
            <a:r>
              <a:rPr lang="zh-CN" altLang="zh-CN" sz="2000" dirty="0"/>
              <a:t>如图所示，系统通过</a:t>
            </a:r>
            <a:r>
              <a:rPr lang="en-US" altLang="zh-CN" sz="2000" dirty="0"/>
              <a:t>HTTP</a:t>
            </a:r>
            <a:r>
              <a:rPr lang="zh-CN" altLang="zh-CN" sz="2000" dirty="0"/>
              <a:t>的协议来进行调用。客户端采用</a:t>
            </a:r>
            <a:r>
              <a:rPr lang="en-US" altLang="zh-CN" sz="2000" dirty="0"/>
              <a:t>HTTP Post</a:t>
            </a:r>
            <a:r>
              <a:rPr lang="zh-CN" altLang="zh-CN" sz="2000" dirty="0"/>
              <a:t>，发</a:t>
            </a:r>
            <a:r>
              <a:rPr lang="en-US" altLang="zh-CN" sz="2000" dirty="0"/>
              <a:t>Post</a:t>
            </a:r>
            <a:r>
              <a:rPr lang="zh-CN" altLang="zh-CN" sz="2000" dirty="0"/>
              <a:t>请求到服务器</a:t>
            </a:r>
            <a:r>
              <a:rPr lang="zh-CN" altLang="en-US" sz="2000" dirty="0"/>
              <a:t>，</a:t>
            </a:r>
            <a:r>
              <a:rPr lang="zh-CN" altLang="zh-CN" sz="2000" dirty="0"/>
              <a:t>然后获取服务器的响应，根据响应的代码，判断操作是否成功。客户端负责语音的采集，并将采集后的语音上传到服务端，由服务端进行语音识别，并将结果返回到客户端。</a:t>
            </a:r>
            <a:endParaRPr lang="zh-CN" altLang="en-US" sz="2000" dirty="0"/>
          </a:p>
        </p:txBody>
      </p:sp>
      <p:grpSp>
        <p:nvGrpSpPr>
          <p:cNvPr id="4" name="组合 3">
            <a:extLst>
              <a:ext uri="{FF2B5EF4-FFF2-40B4-BE49-F238E27FC236}">
                <a16:creationId xmlns:a16="http://schemas.microsoft.com/office/drawing/2014/main" id="{809A5C79-AEFE-40A2-91CB-BCEA4B9CCA62}"/>
              </a:ext>
            </a:extLst>
          </p:cNvPr>
          <p:cNvGrpSpPr>
            <a:grpSpLocks/>
          </p:cNvGrpSpPr>
          <p:nvPr/>
        </p:nvGrpSpPr>
        <p:grpSpPr bwMode="auto">
          <a:xfrm>
            <a:off x="3451224" y="3031570"/>
            <a:ext cx="5289552" cy="3422650"/>
            <a:chOff x="0" y="0"/>
            <a:chExt cx="54835" cy="35329"/>
          </a:xfrm>
        </p:grpSpPr>
        <p:sp>
          <p:nvSpPr>
            <p:cNvPr id="5" name="矩形 4">
              <a:extLst>
                <a:ext uri="{FF2B5EF4-FFF2-40B4-BE49-F238E27FC236}">
                  <a16:creationId xmlns:a16="http://schemas.microsoft.com/office/drawing/2014/main" id="{3FD1E88A-8EB1-4B1A-9C70-E561F2837F32}"/>
                </a:ext>
              </a:extLst>
            </p:cNvPr>
            <p:cNvSpPr>
              <a:spLocks noChangeArrowheads="1"/>
            </p:cNvSpPr>
            <p:nvPr/>
          </p:nvSpPr>
          <p:spPr bwMode="auto">
            <a:xfrm>
              <a:off x="37323" y="0"/>
              <a:ext cx="17512" cy="35329"/>
            </a:xfrm>
            <a:prstGeom prst="rect">
              <a:avLst/>
            </a:prstGeom>
            <a:solidFill>
              <a:schemeClr val="lt1">
                <a:lumMod val="100000"/>
                <a:lumOff val="0"/>
                <a:alpha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endParaRPr lang="en-US" sz="1200" kern="1200" dirty="0">
                <a:solidFill>
                  <a:srgbClr val="000000"/>
                </a:solidFill>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HTTP</a:t>
              </a:r>
              <a:r>
                <a:rPr lang="zh-CN" sz="1200" kern="1200" dirty="0">
                  <a:solidFill>
                    <a:srgbClr val="000000"/>
                  </a:solidFill>
                  <a:effectLst/>
                  <a:latin typeface="+mn-ea"/>
                  <a:cs typeface="Times New Roman" panose="02020603050405020304" pitchFamily="18" charset="0"/>
                </a:rPr>
                <a:t>服务端</a:t>
              </a:r>
              <a:endParaRPr lang="zh-CN" sz="1200" kern="100" dirty="0">
                <a:effectLst/>
                <a:latin typeface="+mn-ea"/>
                <a:cs typeface="Times New Roman" panose="02020603050405020304" pitchFamily="18" charset="0"/>
              </a:endParaRPr>
            </a:p>
          </p:txBody>
        </p:sp>
        <p:sp>
          <p:nvSpPr>
            <p:cNvPr id="6" name="矩形 5">
              <a:extLst>
                <a:ext uri="{FF2B5EF4-FFF2-40B4-BE49-F238E27FC236}">
                  <a16:creationId xmlns:a16="http://schemas.microsoft.com/office/drawing/2014/main" id="{A7E4151E-1A24-4C4A-890C-E121C6005CC6}"/>
                </a:ext>
              </a:extLst>
            </p:cNvPr>
            <p:cNvSpPr>
              <a:spLocks noChangeArrowheads="1"/>
            </p:cNvSpPr>
            <p:nvPr/>
          </p:nvSpPr>
          <p:spPr bwMode="auto">
            <a:xfrm>
              <a:off x="0" y="0"/>
              <a:ext cx="17511" cy="35329"/>
            </a:xfrm>
            <a:prstGeom prst="rect">
              <a:avLst/>
            </a:prstGeom>
            <a:solidFill>
              <a:schemeClr val="lt1">
                <a:lumMod val="100000"/>
                <a:lumOff val="0"/>
                <a:alpha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p>
            <a:p>
              <a:pPr algn="ctr">
                <a:spcAft>
                  <a:spcPts val="0"/>
                </a:spcAft>
              </a:pP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HTTP</a:t>
              </a:r>
              <a:r>
                <a:rPr lang="zh-CN" sz="1200" kern="1200" dirty="0">
                  <a:solidFill>
                    <a:srgbClr val="000000"/>
                  </a:solidFill>
                  <a:effectLst/>
                  <a:latin typeface="+mn-ea"/>
                  <a:cs typeface="Times New Roman" panose="02020603050405020304" pitchFamily="18" charset="0"/>
                </a:rPr>
                <a:t>客户端</a:t>
              </a:r>
              <a:endParaRPr lang="zh-CN" sz="1200" kern="100" dirty="0">
                <a:effectLst/>
                <a:latin typeface="+mn-ea"/>
                <a:cs typeface="Times New Roman" panose="02020603050405020304" pitchFamily="18" charset="0"/>
              </a:endParaRPr>
            </a:p>
          </p:txBody>
        </p:sp>
        <p:sp>
          <p:nvSpPr>
            <p:cNvPr id="7" name="矩形 6">
              <a:extLst>
                <a:ext uri="{FF2B5EF4-FFF2-40B4-BE49-F238E27FC236}">
                  <a16:creationId xmlns:a16="http://schemas.microsoft.com/office/drawing/2014/main" id="{097E13B9-9CAB-47EF-B5EB-98B841C88167}"/>
                </a:ext>
              </a:extLst>
            </p:cNvPr>
            <p:cNvSpPr>
              <a:spLocks noChangeArrowheads="1"/>
            </p:cNvSpPr>
            <p:nvPr/>
          </p:nvSpPr>
          <p:spPr bwMode="auto">
            <a:xfrm>
              <a:off x="1375" y="3463"/>
              <a:ext cx="14824"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91440" tIns="45720" rIns="91440" bIns="45720" anchor="ctr" anchorCtr="0" upright="1">
              <a:noAutofit/>
            </a:bodyPr>
            <a:lstStyle/>
            <a:p>
              <a:pPr algn="ctr">
                <a:spcAft>
                  <a:spcPts val="0"/>
                </a:spcAft>
              </a:pPr>
              <a:r>
                <a:rPr lang="zh-CN" sz="1200" kern="1200" dirty="0">
                  <a:solidFill>
                    <a:srgbClr val="000000"/>
                  </a:solidFill>
                  <a:effectLst/>
                  <a:latin typeface="+mn-ea"/>
                  <a:cs typeface="Times New Roman" panose="02020603050405020304" pitchFamily="18" charset="0"/>
                </a:rPr>
                <a:t>录音线程</a:t>
              </a:r>
              <a:endParaRPr lang="zh-CN" sz="1200" kern="100" dirty="0">
                <a:effectLst/>
                <a:latin typeface="+mn-ea"/>
                <a:cs typeface="Times New Roman" panose="02020603050405020304" pitchFamily="18" charset="0"/>
              </a:endParaRPr>
            </a:p>
            <a:p>
              <a:pPr algn="ctr">
                <a:spcAft>
                  <a:spcPts val="0"/>
                </a:spcAft>
              </a:pPr>
              <a:r>
                <a:rPr lang="zh-CN" sz="1200" kern="1200" dirty="0">
                  <a:solidFill>
                    <a:srgbClr val="000000"/>
                  </a:solidFill>
                  <a:effectLst/>
                  <a:latin typeface="+mn-ea"/>
                  <a:cs typeface="Times New Roman" panose="02020603050405020304" pitchFamily="18" charset="0"/>
                </a:rPr>
                <a:t>语音文件</a:t>
              </a:r>
              <a:endParaRPr lang="zh-CN" sz="1200" kern="100" dirty="0">
                <a:effectLst/>
                <a:latin typeface="+mn-ea"/>
                <a:cs typeface="Times New Roman" panose="02020603050405020304" pitchFamily="18" charset="0"/>
              </a:endParaRPr>
            </a:p>
          </p:txBody>
        </p:sp>
        <p:sp>
          <p:nvSpPr>
            <p:cNvPr id="8" name="矩形 7">
              <a:extLst>
                <a:ext uri="{FF2B5EF4-FFF2-40B4-BE49-F238E27FC236}">
                  <a16:creationId xmlns:a16="http://schemas.microsoft.com/office/drawing/2014/main" id="{BCD469CA-75AD-44BD-8042-97757F0C81C8}"/>
                </a:ext>
              </a:extLst>
            </p:cNvPr>
            <p:cNvSpPr>
              <a:spLocks noChangeArrowheads="1"/>
            </p:cNvSpPr>
            <p:nvPr/>
          </p:nvSpPr>
          <p:spPr bwMode="auto">
            <a:xfrm>
              <a:off x="1444" y="21058"/>
              <a:ext cx="14824"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91440" tIns="45720" rIns="91440" bIns="45720" anchor="ctr" anchorCtr="0" upright="1">
              <a:noAutofit/>
            </a:bodyPr>
            <a:lstStyle/>
            <a:p>
              <a:pPr algn="ctr">
                <a:spcAft>
                  <a:spcPts val="0"/>
                </a:spcAft>
              </a:pPr>
              <a:r>
                <a:rPr lang="zh-CN" sz="1200" kern="1200">
                  <a:solidFill>
                    <a:srgbClr val="000000"/>
                  </a:solidFill>
                  <a:effectLst/>
                  <a:latin typeface="+mn-ea"/>
                  <a:cs typeface="Times New Roman" panose="02020603050405020304" pitchFamily="18" charset="0"/>
                </a:rPr>
                <a:t>返回结果</a:t>
              </a:r>
              <a:endParaRPr lang="zh-CN" sz="1200" kern="100">
                <a:effectLst/>
                <a:latin typeface="+mn-ea"/>
                <a:cs typeface="Times New Roman" panose="02020603050405020304" pitchFamily="18" charset="0"/>
              </a:endParaRPr>
            </a:p>
            <a:p>
              <a:pPr algn="ctr">
                <a:spcAft>
                  <a:spcPts val="0"/>
                </a:spcAft>
              </a:pPr>
              <a:r>
                <a:rPr lang="zh-CN" sz="1200" kern="1200">
                  <a:solidFill>
                    <a:srgbClr val="000000"/>
                  </a:solidFill>
                  <a:effectLst/>
                  <a:latin typeface="+mn-ea"/>
                  <a:cs typeface="Times New Roman" panose="02020603050405020304" pitchFamily="18" charset="0"/>
                </a:rPr>
                <a:t>业务处理</a:t>
              </a:r>
              <a:endParaRPr lang="zh-CN" sz="1200" kern="100">
                <a:effectLst/>
                <a:latin typeface="+mn-ea"/>
                <a:cs typeface="Times New Roman" panose="02020603050405020304" pitchFamily="18" charset="0"/>
              </a:endParaRPr>
            </a:p>
          </p:txBody>
        </p:sp>
        <p:sp>
          <p:nvSpPr>
            <p:cNvPr id="9" name="矩形 8">
              <a:extLst>
                <a:ext uri="{FF2B5EF4-FFF2-40B4-BE49-F238E27FC236}">
                  <a16:creationId xmlns:a16="http://schemas.microsoft.com/office/drawing/2014/main" id="{965E6342-60BE-4738-96FC-F969D7D111E4}"/>
                </a:ext>
              </a:extLst>
            </p:cNvPr>
            <p:cNvSpPr>
              <a:spLocks noChangeArrowheads="1"/>
            </p:cNvSpPr>
            <p:nvPr/>
          </p:nvSpPr>
          <p:spPr bwMode="auto">
            <a:xfrm>
              <a:off x="38698" y="3463"/>
              <a:ext cx="14824"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91440" tIns="45720" rIns="91440" bIns="45720" anchor="ctr" anchorCtr="0" upright="1">
              <a:noAutofit/>
            </a:bodyPr>
            <a:lstStyle/>
            <a:p>
              <a:pPr algn="ctr">
                <a:spcAft>
                  <a:spcPts val="0"/>
                </a:spcAft>
              </a:pPr>
              <a:r>
                <a:rPr lang="zh-CN" sz="1200" kern="1200">
                  <a:solidFill>
                    <a:srgbClr val="000000"/>
                  </a:solidFill>
                  <a:effectLst/>
                  <a:latin typeface="+mn-ea"/>
                  <a:cs typeface="Times New Roman" panose="02020603050405020304" pitchFamily="18" charset="0"/>
                </a:rPr>
                <a:t>语音识别引擎</a:t>
              </a:r>
              <a:endParaRPr lang="zh-CN" sz="1200" kern="100">
                <a:effectLst/>
                <a:latin typeface="+mn-ea"/>
                <a:cs typeface="Times New Roman" panose="02020603050405020304" pitchFamily="18" charset="0"/>
              </a:endParaRPr>
            </a:p>
          </p:txBody>
        </p:sp>
        <p:sp>
          <p:nvSpPr>
            <p:cNvPr id="10" name="矩形 9">
              <a:extLst>
                <a:ext uri="{FF2B5EF4-FFF2-40B4-BE49-F238E27FC236}">
                  <a16:creationId xmlns:a16="http://schemas.microsoft.com/office/drawing/2014/main" id="{AFC5EB1C-7E2F-4813-8465-533EC841B5FB}"/>
                </a:ext>
              </a:extLst>
            </p:cNvPr>
            <p:cNvSpPr>
              <a:spLocks noChangeArrowheads="1"/>
            </p:cNvSpPr>
            <p:nvPr/>
          </p:nvSpPr>
          <p:spPr bwMode="auto">
            <a:xfrm>
              <a:off x="38767" y="21058"/>
              <a:ext cx="15370"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0" tIns="45720" rIns="0" bIns="45720" anchor="ctr" anchorCtr="0" upright="1">
              <a:noAutofit/>
            </a:bodyPr>
            <a:lstStyle/>
            <a:p>
              <a:pPr algn="just">
                <a:spcAft>
                  <a:spcPts val="0"/>
                </a:spcAft>
              </a:pPr>
              <a:r>
                <a:rPr lang="en-US" sz="1200" kern="1200" dirty="0">
                  <a:solidFill>
                    <a:srgbClr val="000000"/>
                  </a:solidFill>
                  <a:effectLst/>
                  <a:latin typeface="+mn-ea"/>
                  <a:cs typeface="Times New Roman" panose="02020603050405020304" pitchFamily="18" charset="0"/>
                </a:rPr>
                <a:t>JSON</a:t>
              </a:r>
              <a:r>
                <a:rPr lang="zh-CN" sz="1200" kern="1200" dirty="0">
                  <a:solidFill>
                    <a:srgbClr val="000000"/>
                  </a:solidFill>
                  <a:effectLst/>
                  <a:latin typeface="+mn-ea"/>
                  <a:cs typeface="Times New Roman" panose="02020603050405020304" pitchFamily="18" charset="0"/>
                </a:rPr>
                <a:t>格式的响应内容，包括返回码，错误信息，识别内容等。</a:t>
              </a:r>
              <a:endParaRPr lang="zh-CN" sz="1200" kern="100" dirty="0">
                <a:effectLst/>
                <a:latin typeface="+mn-ea"/>
                <a:cs typeface="Times New Roman" panose="02020603050405020304" pitchFamily="18" charset="0"/>
              </a:endParaRPr>
            </a:p>
          </p:txBody>
        </p:sp>
        <p:sp>
          <p:nvSpPr>
            <p:cNvPr id="11" name="箭头: 右 10">
              <a:extLst>
                <a:ext uri="{FF2B5EF4-FFF2-40B4-BE49-F238E27FC236}">
                  <a16:creationId xmlns:a16="http://schemas.microsoft.com/office/drawing/2014/main" id="{CD7730F1-9729-43D2-9F80-73C9A1A93AF3}"/>
                </a:ext>
              </a:extLst>
            </p:cNvPr>
            <p:cNvSpPr>
              <a:spLocks noChangeArrowheads="1"/>
            </p:cNvSpPr>
            <p:nvPr/>
          </p:nvSpPr>
          <p:spPr bwMode="auto">
            <a:xfrm>
              <a:off x="17511" y="6016"/>
              <a:ext cx="19812" cy="3537"/>
            </a:xfrm>
            <a:prstGeom prst="rightArrow">
              <a:avLst>
                <a:gd name="adj1" fmla="val 50000"/>
                <a:gd name="adj2" fmla="val 49997"/>
              </a:avLst>
            </a:prstGeom>
            <a:solidFill>
              <a:schemeClr val="lt1">
                <a:lumMod val="100000"/>
                <a:lumOff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endParaRPr lang="zh-CN" altLang="en-US">
                <a:latin typeface="+mn-ea"/>
              </a:endParaRPr>
            </a:p>
          </p:txBody>
        </p:sp>
        <p:sp>
          <p:nvSpPr>
            <p:cNvPr id="12" name="箭头: 下 11">
              <a:extLst>
                <a:ext uri="{FF2B5EF4-FFF2-40B4-BE49-F238E27FC236}">
                  <a16:creationId xmlns:a16="http://schemas.microsoft.com/office/drawing/2014/main" id="{EDA6E7FF-1E56-4D53-AFE3-03FC34EAC80F}"/>
                </a:ext>
              </a:extLst>
            </p:cNvPr>
            <p:cNvSpPr>
              <a:spLocks noChangeArrowheads="1"/>
            </p:cNvSpPr>
            <p:nvPr/>
          </p:nvSpPr>
          <p:spPr bwMode="auto">
            <a:xfrm>
              <a:off x="44311" y="11984"/>
              <a:ext cx="2961" cy="9074"/>
            </a:xfrm>
            <a:prstGeom prst="downArrow">
              <a:avLst>
                <a:gd name="adj1" fmla="val 50000"/>
                <a:gd name="adj2" fmla="val 50011"/>
              </a:avLst>
            </a:prstGeom>
            <a:solidFill>
              <a:schemeClr val="lt1">
                <a:lumMod val="100000"/>
                <a:lumOff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endParaRPr lang="zh-CN" altLang="en-US">
                <a:latin typeface="+mn-ea"/>
              </a:endParaRPr>
            </a:p>
          </p:txBody>
        </p:sp>
        <p:sp>
          <p:nvSpPr>
            <p:cNvPr id="13" name="箭头: 左 12">
              <a:extLst>
                <a:ext uri="{FF2B5EF4-FFF2-40B4-BE49-F238E27FC236}">
                  <a16:creationId xmlns:a16="http://schemas.microsoft.com/office/drawing/2014/main" id="{1CEFB53A-5790-4ED5-A8B4-A92DF5B09B60}"/>
                </a:ext>
              </a:extLst>
            </p:cNvPr>
            <p:cNvSpPr>
              <a:spLocks noChangeArrowheads="1"/>
            </p:cNvSpPr>
            <p:nvPr/>
          </p:nvSpPr>
          <p:spPr bwMode="auto">
            <a:xfrm>
              <a:off x="17511" y="23269"/>
              <a:ext cx="19812" cy="3536"/>
            </a:xfrm>
            <a:prstGeom prst="leftArrow">
              <a:avLst>
                <a:gd name="adj1" fmla="val 50000"/>
                <a:gd name="adj2" fmla="val 50011"/>
              </a:avLst>
            </a:prstGeom>
            <a:solidFill>
              <a:schemeClr val="lt1">
                <a:lumMod val="100000"/>
                <a:lumOff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endParaRPr lang="zh-CN" altLang="en-US">
                <a:latin typeface="+mn-ea"/>
              </a:endParaRPr>
            </a:p>
          </p:txBody>
        </p:sp>
        <p:sp>
          <p:nvSpPr>
            <p:cNvPr id="14" name="文本框 20">
              <a:extLst>
                <a:ext uri="{FF2B5EF4-FFF2-40B4-BE49-F238E27FC236}">
                  <a16:creationId xmlns:a16="http://schemas.microsoft.com/office/drawing/2014/main" id="{9A07962F-47E3-4CB6-9FCC-250BB9273053}"/>
                </a:ext>
              </a:extLst>
            </p:cNvPr>
            <p:cNvSpPr txBox="1">
              <a:spLocks noChangeArrowheads="1"/>
            </p:cNvSpPr>
            <p:nvPr/>
          </p:nvSpPr>
          <p:spPr bwMode="auto">
            <a:xfrm>
              <a:off x="22426" y="3462"/>
              <a:ext cx="11475" cy="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200">
                  <a:solidFill>
                    <a:srgbClr val="000000"/>
                  </a:solidFill>
                  <a:effectLst/>
                  <a:latin typeface="+mn-ea"/>
                  <a:cs typeface="Times New Roman" panose="02020603050405020304" pitchFamily="18" charset="0"/>
                </a:rPr>
                <a:t>HTTP</a:t>
              </a:r>
              <a:r>
                <a:rPr lang="zh-CN" sz="1200" kern="1200">
                  <a:solidFill>
                    <a:srgbClr val="000000"/>
                  </a:solidFill>
                  <a:effectLst/>
                  <a:latin typeface="+mn-ea"/>
                  <a:cs typeface="Times New Roman" panose="02020603050405020304" pitchFamily="18" charset="0"/>
                </a:rPr>
                <a:t>请求</a:t>
              </a:r>
              <a:endParaRPr lang="zh-CN" sz="1200" kern="100">
                <a:effectLst/>
                <a:latin typeface="+mn-ea"/>
                <a:cs typeface="Times New Roman" panose="02020603050405020304" pitchFamily="18" charset="0"/>
              </a:endParaRPr>
            </a:p>
          </p:txBody>
        </p:sp>
        <p:sp>
          <p:nvSpPr>
            <p:cNvPr id="15" name="文本框 21">
              <a:extLst>
                <a:ext uri="{FF2B5EF4-FFF2-40B4-BE49-F238E27FC236}">
                  <a16:creationId xmlns:a16="http://schemas.microsoft.com/office/drawing/2014/main" id="{CD9240FA-0422-4090-A44A-31B0C1E18D2A}"/>
                </a:ext>
              </a:extLst>
            </p:cNvPr>
            <p:cNvSpPr txBox="1">
              <a:spLocks noChangeArrowheads="1"/>
            </p:cNvSpPr>
            <p:nvPr/>
          </p:nvSpPr>
          <p:spPr bwMode="auto">
            <a:xfrm>
              <a:off x="22626" y="20868"/>
              <a:ext cx="10683" cy="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200">
                  <a:solidFill>
                    <a:srgbClr val="000000"/>
                  </a:solidFill>
                  <a:effectLst/>
                  <a:latin typeface="+mn-ea"/>
                  <a:cs typeface="Times New Roman" panose="02020603050405020304" pitchFamily="18" charset="0"/>
                </a:rPr>
                <a:t>HTTP</a:t>
              </a:r>
              <a:r>
                <a:rPr lang="zh-CN" sz="1200" kern="1200">
                  <a:solidFill>
                    <a:srgbClr val="000000"/>
                  </a:solidFill>
                  <a:effectLst/>
                  <a:latin typeface="+mn-ea"/>
                  <a:cs typeface="Times New Roman" panose="02020603050405020304" pitchFamily="18" charset="0"/>
                </a:rPr>
                <a:t>返回</a:t>
              </a:r>
              <a:endParaRPr lang="zh-CN" sz="1200" kern="100">
                <a:effectLst/>
                <a:latin typeface="+mn-ea"/>
                <a:cs typeface="Times New Roman" panose="02020603050405020304" pitchFamily="18" charset="0"/>
              </a:endParaRPr>
            </a:p>
          </p:txBody>
        </p:sp>
        <p:sp>
          <p:nvSpPr>
            <p:cNvPr id="16" name="文本框 22">
              <a:extLst>
                <a:ext uri="{FF2B5EF4-FFF2-40B4-BE49-F238E27FC236}">
                  <a16:creationId xmlns:a16="http://schemas.microsoft.com/office/drawing/2014/main" id="{C93E039D-96B0-47A4-8C52-C192111AA85F}"/>
                </a:ext>
              </a:extLst>
            </p:cNvPr>
            <p:cNvSpPr txBox="1">
              <a:spLocks noChangeArrowheads="1"/>
            </p:cNvSpPr>
            <p:nvPr/>
          </p:nvSpPr>
          <p:spPr bwMode="auto">
            <a:xfrm>
              <a:off x="22932" y="8756"/>
              <a:ext cx="9850" cy="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200" kern="1200">
                  <a:solidFill>
                    <a:srgbClr val="000000"/>
                  </a:solidFill>
                  <a:effectLst/>
                  <a:latin typeface="+mn-ea"/>
                  <a:cs typeface="Times New Roman" panose="02020603050405020304" pitchFamily="18" charset="0"/>
                </a:rPr>
                <a:t>语音上传</a:t>
              </a:r>
              <a:endParaRPr lang="zh-CN" sz="1200" kern="100">
                <a:effectLst/>
                <a:latin typeface="+mn-ea"/>
                <a:cs typeface="Times New Roman" panose="02020603050405020304" pitchFamily="18" charset="0"/>
              </a:endParaRPr>
            </a:p>
          </p:txBody>
        </p:sp>
      </p:grpSp>
    </p:spTree>
    <p:extLst>
      <p:ext uri="{BB962C8B-B14F-4D97-AF65-F5344CB8AC3E}">
        <p14:creationId xmlns:p14="http://schemas.microsoft.com/office/powerpoint/2010/main" val="1537403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BD39F-DAF3-4099-BB0C-F0F1E65B0FBF}"/>
              </a:ext>
            </a:extLst>
          </p:cNvPr>
          <p:cNvSpPr>
            <a:spLocks noGrp="1"/>
          </p:cNvSpPr>
          <p:nvPr>
            <p:ph type="title"/>
          </p:nvPr>
        </p:nvSpPr>
        <p:spPr/>
        <p:txBody>
          <a:bodyPr/>
          <a:lstStyle/>
          <a:p>
            <a:r>
              <a:rPr lang="en-US" altLang="zh-CN" dirty="0"/>
              <a:t>15.3.2 </a:t>
            </a:r>
            <a:r>
              <a:rPr lang="zh-CN" altLang="zh-CN" dirty="0"/>
              <a:t>语音云平台</a:t>
            </a:r>
            <a:endParaRPr lang="zh-CN" altLang="en-US" dirty="0"/>
          </a:p>
        </p:txBody>
      </p:sp>
      <p:sp>
        <p:nvSpPr>
          <p:cNvPr id="3" name="内容占位符 2">
            <a:extLst>
              <a:ext uri="{FF2B5EF4-FFF2-40B4-BE49-F238E27FC236}">
                <a16:creationId xmlns:a16="http://schemas.microsoft.com/office/drawing/2014/main" id="{065685E3-29B2-41E2-B520-A33DF4578A48}"/>
              </a:ext>
            </a:extLst>
          </p:cNvPr>
          <p:cNvSpPr>
            <a:spLocks noGrp="1"/>
          </p:cNvSpPr>
          <p:nvPr>
            <p:ph idx="1"/>
          </p:nvPr>
        </p:nvSpPr>
        <p:spPr>
          <a:xfrm>
            <a:off x="845288" y="1388424"/>
            <a:ext cx="10515600" cy="1132834"/>
          </a:xfrm>
        </p:spPr>
        <p:txBody>
          <a:bodyPr>
            <a:normAutofit/>
          </a:bodyPr>
          <a:lstStyle/>
          <a:p>
            <a:r>
              <a:rPr lang="en-US" altLang="zh-CN" sz="2000" dirty="0"/>
              <a:t>HTTP</a:t>
            </a:r>
            <a:r>
              <a:rPr lang="zh-CN" altLang="zh-CN" sz="2000" dirty="0"/>
              <a:t>协议服务一般通过高级语言，如</a:t>
            </a:r>
            <a:r>
              <a:rPr lang="en-US" altLang="zh-CN" sz="2000" dirty="0"/>
              <a:t>go</a:t>
            </a:r>
            <a:r>
              <a:rPr lang="zh-CN" altLang="zh-CN" sz="2000" dirty="0"/>
              <a:t>、</a:t>
            </a:r>
            <a:r>
              <a:rPr lang="en-US" altLang="zh-CN" sz="2000" dirty="0"/>
              <a:t>Python</a:t>
            </a:r>
            <a:r>
              <a:rPr lang="zh-CN" altLang="zh-CN" sz="2000" dirty="0"/>
              <a:t>或</a:t>
            </a:r>
            <a:r>
              <a:rPr lang="en-US" altLang="zh-CN" sz="2000" dirty="0"/>
              <a:t>Java</a:t>
            </a:r>
            <a:r>
              <a:rPr lang="zh-CN" altLang="zh-CN" sz="2000" dirty="0"/>
              <a:t>等语言实现，接收</a:t>
            </a:r>
            <a:r>
              <a:rPr lang="en-US" altLang="zh-CN" sz="2000" dirty="0"/>
              <a:t>HTTP</a:t>
            </a:r>
            <a:r>
              <a:rPr lang="zh-CN" altLang="zh-CN" sz="2000" dirty="0"/>
              <a:t>多路并发请求，使用多线程技术调用引擎进行识别，并用</a:t>
            </a:r>
            <a:r>
              <a:rPr lang="en-US" altLang="zh-CN" sz="2000" dirty="0"/>
              <a:t>JSON</a:t>
            </a:r>
            <a:r>
              <a:rPr lang="zh-CN" altLang="zh-CN" sz="2000" dirty="0"/>
              <a:t>格式返回识别结果。</a:t>
            </a:r>
            <a:endParaRPr lang="en-US" altLang="zh-CN" sz="2000" dirty="0"/>
          </a:p>
          <a:p>
            <a:r>
              <a:rPr lang="en-US" altLang="zh-CN" sz="2000" dirty="0"/>
              <a:t>HTTP</a:t>
            </a:r>
            <a:r>
              <a:rPr lang="zh-CN" altLang="zh-CN" sz="2000" dirty="0"/>
              <a:t>接口协议包括如下：</a:t>
            </a:r>
            <a:endParaRPr lang="zh-CN" altLang="en-US" sz="2000" dirty="0"/>
          </a:p>
        </p:txBody>
      </p:sp>
      <p:sp>
        <p:nvSpPr>
          <p:cNvPr id="4" name="矩形 3">
            <a:extLst>
              <a:ext uri="{FF2B5EF4-FFF2-40B4-BE49-F238E27FC236}">
                <a16:creationId xmlns:a16="http://schemas.microsoft.com/office/drawing/2014/main" id="{D69D0F5F-3D93-407C-8C9A-B742D3662A72}"/>
              </a:ext>
            </a:extLst>
          </p:cNvPr>
          <p:cNvSpPr/>
          <p:nvPr/>
        </p:nvSpPr>
        <p:spPr>
          <a:xfrm>
            <a:off x="1136341" y="2521258"/>
            <a:ext cx="9297570" cy="38795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200" dirty="0">
                <a:latin typeface="+mn-ea"/>
              </a:rPr>
              <a:t>传送字节流</a:t>
            </a:r>
          </a:p>
          <a:p>
            <a:r>
              <a:rPr lang="zh-CN" altLang="en-US" sz="1200" dirty="0">
                <a:latin typeface="+mn-ea"/>
              </a:rPr>
              <a:t>必选字段</a:t>
            </a:r>
            <a:r>
              <a:rPr lang="en-US" altLang="zh-CN" sz="1200" dirty="0">
                <a:latin typeface="+mn-ea"/>
              </a:rPr>
              <a:t>:</a:t>
            </a:r>
          </a:p>
          <a:p>
            <a:r>
              <a:rPr lang="en-US" altLang="zh-CN" sz="1200" dirty="0" err="1">
                <a:latin typeface="+mn-ea"/>
              </a:rPr>
              <a:t>userid</a:t>
            </a:r>
            <a:r>
              <a:rPr lang="en-US" altLang="zh-CN" sz="1200" dirty="0">
                <a:latin typeface="+mn-ea"/>
              </a:rPr>
              <a:t>: </a:t>
            </a:r>
            <a:r>
              <a:rPr lang="zh-CN" altLang="en-US" sz="1200" dirty="0">
                <a:latin typeface="+mn-ea"/>
              </a:rPr>
              <a:t>用户名称，可使用用户手机号码</a:t>
            </a:r>
          </a:p>
          <a:p>
            <a:r>
              <a:rPr lang="en-US" altLang="zh-CN" sz="1200" dirty="0">
                <a:latin typeface="+mn-ea"/>
              </a:rPr>
              <a:t>token: </a:t>
            </a:r>
            <a:r>
              <a:rPr lang="zh-CN" altLang="en-US" sz="1200" dirty="0">
                <a:latin typeface="+mn-ea"/>
              </a:rPr>
              <a:t>系统分配</a:t>
            </a:r>
            <a:endParaRPr lang="en-US" altLang="zh-CN" sz="1200" dirty="0">
              <a:latin typeface="+mn-ea"/>
            </a:endParaRPr>
          </a:p>
          <a:p>
            <a:endParaRPr lang="zh-CN" altLang="en-US" sz="1200" dirty="0">
              <a:latin typeface="+mn-ea"/>
            </a:endParaRPr>
          </a:p>
          <a:p>
            <a:r>
              <a:rPr lang="en-US" altLang="zh-CN" sz="1200" dirty="0">
                <a:latin typeface="+mn-ea"/>
              </a:rPr>
              <a:t>file: </a:t>
            </a:r>
            <a:r>
              <a:rPr lang="zh-CN" altLang="en-US" sz="1200" dirty="0">
                <a:latin typeface="+mn-ea"/>
              </a:rPr>
              <a:t>文件标识</a:t>
            </a:r>
          </a:p>
          <a:p>
            <a:r>
              <a:rPr lang="zh-CN" altLang="en-US" sz="1200" dirty="0">
                <a:latin typeface="+mn-ea"/>
              </a:rPr>
              <a:t>语音缓冲（可以合并传，也可分段传，但不能有间隔符）：</a:t>
            </a:r>
          </a:p>
          <a:p>
            <a:r>
              <a:rPr lang="en-US" altLang="zh-CN" sz="1200" dirty="0">
                <a:latin typeface="+mn-ea"/>
              </a:rPr>
              <a:t>buffer1(</a:t>
            </a:r>
            <a:r>
              <a:rPr lang="zh-CN" altLang="en-US" sz="1200" dirty="0">
                <a:latin typeface="+mn-ea"/>
              </a:rPr>
              <a:t>录音缓冲区）</a:t>
            </a:r>
            <a:r>
              <a:rPr lang="en-US" altLang="zh-CN" sz="1200" dirty="0">
                <a:latin typeface="+mn-ea"/>
              </a:rPr>
              <a:t>+</a:t>
            </a:r>
          </a:p>
          <a:p>
            <a:r>
              <a:rPr lang="en-US" altLang="zh-CN" sz="1200" dirty="0">
                <a:latin typeface="+mn-ea"/>
              </a:rPr>
              <a:t>buffer2(</a:t>
            </a:r>
            <a:r>
              <a:rPr lang="zh-CN" altLang="en-US" sz="1200" dirty="0">
                <a:latin typeface="+mn-ea"/>
              </a:rPr>
              <a:t>录音缓冲区）</a:t>
            </a:r>
            <a:r>
              <a:rPr lang="en-US" altLang="zh-CN" sz="1200" dirty="0">
                <a:latin typeface="+mn-ea"/>
              </a:rPr>
              <a:t>+</a:t>
            </a:r>
          </a:p>
          <a:p>
            <a:r>
              <a:rPr lang="en-US" altLang="zh-CN" sz="1200" dirty="0">
                <a:latin typeface="+mn-ea"/>
              </a:rPr>
              <a:t>buffer3(</a:t>
            </a:r>
            <a:r>
              <a:rPr lang="zh-CN" altLang="en-US" sz="1200" dirty="0">
                <a:latin typeface="+mn-ea"/>
              </a:rPr>
              <a:t>录音缓冲区）</a:t>
            </a:r>
            <a:r>
              <a:rPr lang="en-US" altLang="zh-CN" sz="1200" dirty="0">
                <a:latin typeface="+mn-ea"/>
              </a:rPr>
              <a:t>+</a:t>
            </a:r>
          </a:p>
          <a:p>
            <a:r>
              <a:rPr lang="en-US" altLang="zh-CN" sz="1200" dirty="0">
                <a:latin typeface="+mn-ea"/>
              </a:rPr>
              <a:t>...</a:t>
            </a:r>
          </a:p>
          <a:p>
            <a:r>
              <a:rPr lang="en-US" altLang="zh-CN" sz="1200" dirty="0" err="1">
                <a:latin typeface="+mn-ea"/>
              </a:rPr>
              <a:t>bufferN</a:t>
            </a:r>
            <a:r>
              <a:rPr lang="en-US" altLang="zh-CN" sz="1200" dirty="0">
                <a:latin typeface="+mn-ea"/>
              </a:rPr>
              <a:t>(</a:t>
            </a:r>
            <a:r>
              <a:rPr lang="zh-CN" altLang="en-US" sz="1200" dirty="0">
                <a:latin typeface="+mn-ea"/>
              </a:rPr>
              <a:t>录音缓冲区）</a:t>
            </a:r>
          </a:p>
          <a:p>
            <a:r>
              <a:rPr lang="zh-CN" altLang="en-US" sz="1200" dirty="0">
                <a:latin typeface="+mn-ea"/>
              </a:rPr>
              <a:t>识别成功服务器返回</a:t>
            </a:r>
            <a:r>
              <a:rPr lang="en-US" altLang="zh-CN" sz="1200" dirty="0">
                <a:latin typeface="+mn-ea"/>
              </a:rPr>
              <a:t>:</a:t>
            </a:r>
          </a:p>
          <a:p>
            <a:r>
              <a:rPr lang="en-US" altLang="zh-CN" sz="1200" dirty="0">
                <a:latin typeface="+mn-ea"/>
              </a:rPr>
              <a:t>{"result":"</a:t>
            </a:r>
            <a:r>
              <a:rPr lang="zh-CN" altLang="en-US" sz="1200" dirty="0">
                <a:latin typeface="+mn-ea"/>
              </a:rPr>
              <a:t>语音识别识别内容文本</a:t>
            </a:r>
            <a:r>
              <a:rPr lang="en-US" altLang="zh-CN" sz="1200" dirty="0">
                <a:latin typeface="+mn-ea"/>
              </a:rPr>
              <a:t>","errCode":"0","wavurl":"xxx.wav"}</a:t>
            </a:r>
          </a:p>
          <a:p>
            <a:r>
              <a:rPr lang="en-US" altLang="zh-CN" sz="1200" dirty="0" err="1">
                <a:latin typeface="+mn-ea"/>
              </a:rPr>
              <a:t>wavurl</a:t>
            </a:r>
            <a:r>
              <a:rPr lang="zh-CN" altLang="en-US" sz="1200" dirty="0">
                <a:latin typeface="+mn-ea"/>
              </a:rPr>
              <a:t>是识别结果文本对应的语音文件</a:t>
            </a:r>
            <a:r>
              <a:rPr lang="en-US" altLang="zh-CN" sz="1200" dirty="0" err="1">
                <a:latin typeface="+mn-ea"/>
              </a:rPr>
              <a:t>url</a:t>
            </a:r>
            <a:r>
              <a:rPr lang="zh-CN" altLang="en-US" sz="1200" dirty="0">
                <a:latin typeface="+mn-ea"/>
              </a:rPr>
              <a:t>地址</a:t>
            </a:r>
            <a:r>
              <a:rPr lang="en-US" altLang="zh-CN" sz="1200" dirty="0">
                <a:latin typeface="+mn-ea"/>
              </a:rPr>
              <a:t>.</a:t>
            </a:r>
            <a:r>
              <a:rPr lang="zh-CN" altLang="en-US" sz="1200" dirty="0">
                <a:latin typeface="+mn-ea"/>
              </a:rPr>
              <a:t>默认是空</a:t>
            </a:r>
            <a:r>
              <a:rPr lang="en-US" altLang="zh-CN" sz="1200" dirty="0">
                <a:latin typeface="+mn-ea"/>
              </a:rPr>
              <a:t>""</a:t>
            </a:r>
          </a:p>
          <a:p>
            <a:r>
              <a:rPr lang="zh-CN" altLang="en-US" sz="1200" dirty="0">
                <a:latin typeface="+mn-ea"/>
              </a:rPr>
              <a:t>识别结果是</a:t>
            </a:r>
            <a:r>
              <a:rPr lang="en-US" altLang="zh-CN" sz="1200" dirty="0">
                <a:latin typeface="+mn-ea"/>
              </a:rPr>
              <a:t>utf-8 </a:t>
            </a:r>
            <a:r>
              <a:rPr lang="zh-CN" altLang="en-US" sz="1200" dirty="0">
                <a:latin typeface="+mn-ea"/>
              </a:rPr>
              <a:t>编码。</a:t>
            </a:r>
          </a:p>
          <a:p>
            <a:endParaRPr lang="zh-CN" altLang="en-US" sz="1200" dirty="0">
              <a:latin typeface="+mn-ea"/>
            </a:endParaRPr>
          </a:p>
          <a:p>
            <a:r>
              <a:rPr lang="zh-CN" altLang="en-US" sz="1200" dirty="0">
                <a:latin typeface="+mn-ea"/>
              </a:rPr>
              <a:t>识别失败服务器返回：</a:t>
            </a:r>
          </a:p>
          <a:p>
            <a:r>
              <a:rPr lang="zh-CN" altLang="en-US" sz="1200" dirty="0">
                <a:latin typeface="+mn-ea"/>
              </a:rPr>
              <a:t>类似下面这个</a:t>
            </a:r>
            <a:r>
              <a:rPr lang="en-US" altLang="zh-CN" sz="1200" dirty="0">
                <a:latin typeface="+mn-ea"/>
              </a:rPr>
              <a:t>:{"result":"","</a:t>
            </a:r>
            <a:r>
              <a:rPr lang="en-US" altLang="zh-CN" sz="1200" dirty="0" err="1">
                <a:latin typeface="+mn-ea"/>
              </a:rPr>
              <a:t>errCode</a:t>
            </a:r>
            <a:r>
              <a:rPr lang="en-US" altLang="zh-CN" sz="1200" dirty="0">
                <a:latin typeface="+mn-ea"/>
              </a:rPr>
              <a:t>":"-1","AsrRetCode":"5"}</a:t>
            </a:r>
          </a:p>
          <a:p>
            <a:r>
              <a:rPr lang="zh-CN" altLang="en-US" sz="1200" dirty="0">
                <a:latin typeface="+mn-ea"/>
              </a:rPr>
              <a:t>识别失败</a:t>
            </a:r>
            <a:r>
              <a:rPr lang="en-US" altLang="zh-CN" sz="1200" dirty="0">
                <a:latin typeface="+mn-ea"/>
              </a:rPr>
              <a:t>,</a:t>
            </a:r>
            <a:r>
              <a:rPr lang="zh-CN" altLang="en-US" sz="1200" dirty="0">
                <a:latin typeface="+mn-ea"/>
              </a:rPr>
              <a:t>会返回</a:t>
            </a:r>
            <a:r>
              <a:rPr lang="en-US" altLang="zh-CN" sz="1200" dirty="0" err="1">
                <a:latin typeface="+mn-ea"/>
              </a:rPr>
              <a:t>errCode</a:t>
            </a:r>
            <a:r>
              <a:rPr lang="en-US" altLang="zh-CN" sz="1200" dirty="0">
                <a:latin typeface="+mn-ea"/>
              </a:rPr>
              <a:t>!=0 </a:t>
            </a:r>
          </a:p>
          <a:p>
            <a:r>
              <a:rPr lang="zh-CN" altLang="en-US" sz="1200" dirty="0">
                <a:latin typeface="+mn-ea"/>
              </a:rPr>
              <a:t>说明</a:t>
            </a:r>
            <a:r>
              <a:rPr lang="en-US" altLang="zh-CN" sz="1200" dirty="0">
                <a:latin typeface="+mn-ea"/>
              </a:rPr>
              <a:t>:file</a:t>
            </a:r>
            <a:r>
              <a:rPr lang="zh-CN" altLang="en-US" sz="1200" dirty="0">
                <a:latin typeface="+mn-ea"/>
              </a:rPr>
              <a:t>内容字节流长度不能小于</a:t>
            </a:r>
            <a:r>
              <a:rPr lang="en-US" altLang="zh-CN" sz="1200" dirty="0">
                <a:latin typeface="+mn-ea"/>
              </a:rPr>
              <a:t>4000Byte</a:t>
            </a:r>
            <a:endParaRPr lang="zh-CN" altLang="en-US" sz="1200" dirty="0">
              <a:latin typeface="+mn-ea"/>
            </a:endParaRPr>
          </a:p>
        </p:txBody>
      </p:sp>
    </p:spTree>
    <p:extLst>
      <p:ext uri="{BB962C8B-B14F-4D97-AF65-F5344CB8AC3E}">
        <p14:creationId xmlns:p14="http://schemas.microsoft.com/office/powerpoint/2010/main" val="2290382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B3A90-1769-4F1D-8DF2-BDC4D7FF7910}"/>
              </a:ext>
            </a:extLst>
          </p:cNvPr>
          <p:cNvSpPr>
            <a:spLocks noGrp="1"/>
          </p:cNvSpPr>
          <p:nvPr>
            <p:ph type="title"/>
          </p:nvPr>
        </p:nvSpPr>
        <p:spPr/>
        <p:txBody>
          <a:bodyPr/>
          <a:lstStyle/>
          <a:p>
            <a:r>
              <a:rPr lang="en-US" altLang="zh-CN" dirty="0"/>
              <a:t>15.3.2 </a:t>
            </a:r>
            <a:r>
              <a:rPr lang="zh-CN" altLang="zh-CN" dirty="0"/>
              <a:t>语音云平台</a:t>
            </a:r>
            <a:r>
              <a:rPr lang="en-US" altLang="zh-CN" dirty="0"/>
              <a:t>—</a:t>
            </a:r>
            <a:r>
              <a:rPr lang="zh-CN" altLang="en-US" dirty="0"/>
              <a:t>流识别</a:t>
            </a:r>
          </a:p>
        </p:txBody>
      </p:sp>
      <p:sp>
        <p:nvSpPr>
          <p:cNvPr id="3" name="内容占位符 2">
            <a:extLst>
              <a:ext uri="{FF2B5EF4-FFF2-40B4-BE49-F238E27FC236}">
                <a16:creationId xmlns:a16="http://schemas.microsoft.com/office/drawing/2014/main" id="{313F3A8A-625B-4AD4-B6B3-51E9A7FFDFA8}"/>
              </a:ext>
            </a:extLst>
          </p:cNvPr>
          <p:cNvSpPr>
            <a:spLocks noGrp="1"/>
          </p:cNvSpPr>
          <p:nvPr>
            <p:ph idx="4294967295"/>
          </p:nvPr>
        </p:nvSpPr>
        <p:spPr>
          <a:xfrm>
            <a:off x="845288" y="1388424"/>
            <a:ext cx="10515600" cy="1325562"/>
          </a:xfrm>
        </p:spPr>
        <p:txBody>
          <a:bodyPr>
            <a:normAutofit/>
          </a:bodyPr>
          <a:lstStyle/>
          <a:p>
            <a:r>
              <a:rPr lang="zh-CN" altLang="zh-CN" sz="2000" dirty="0"/>
              <a:t>语音识别过程还可通过流的方式实现，如语音云平台的客户端一次可送</a:t>
            </a:r>
            <a:r>
              <a:rPr lang="en-US" altLang="zh-CN" sz="2000" dirty="0"/>
              <a:t>200ms</a:t>
            </a:r>
            <a:r>
              <a:rPr lang="zh-CN" altLang="zh-CN" sz="2000" dirty="0"/>
              <a:t>左右的片段，服务端接收后拼接，累计到</a:t>
            </a:r>
            <a:r>
              <a:rPr lang="en-US" altLang="zh-CN" sz="2000" dirty="0"/>
              <a:t>1s</a:t>
            </a:r>
            <a:r>
              <a:rPr lang="zh-CN" altLang="zh-CN" sz="2000" dirty="0"/>
              <a:t>时长即可开始识别，这个识别过程也是部分解码，只是令牌传播过程，可以显示中间结果。等句子结束后，再进行</a:t>
            </a:r>
            <a:r>
              <a:rPr lang="en-US" altLang="zh-CN" sz="2000" dirty="0"/>
              <a:t>Lattice</a:t>
            </a:r>
            <a:r>
              <a:rPr lang="zh-CN" altLang="zh-CN" sz="2000" dirty="0"/>
              <a:t>回溯解码，得到最后识别结果。</a:t>
            </a:r>
            <a:endParaRPr lang="en-US" altLang="zh-CN" sz="2000" dirty="0"/>
          </a:p>
          <a:p>
            <a:endParaRPr lang="en-US" altLang="zh-CN" sz="2000" dirty="0"/>
          </a:p>
          <a:p>
            <a:endParaRPr lang="en-US" altLang="zh-CN" sz="2000" dirty="0"/>
          </a:p>
        </p:txBody>
      </p:sp>
      <p:sp>
        <p:nvSpPr>
          <p:cNvPr id="12" name="内容占位符 2">
            <a:extLst>
              <a:ext uri="{FF2B5EF4-FFF2-40B4-BE49-F238E27FC236}">
                <a16:creationId xmlns:a16="http://schemas.microsoft.com/office/drawing/2014/main" id="{AF8653BA-868A-450C-A52B-D018CEEE775C}"/>
              </a:ext>
            </a:extLst>
          </p:cNvPr>
          <p:cNvSpPr txBox="1">
            <a:spLocks/>
          </p:cNvSpPr>
          <p:nvPr/>
        </p:nvSpPr>
        <p:spPr>
          <a:xfrm>
            <a:off x="845288" y="5051394"/>
            <a:ext cx="10515600" cy="1091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流识别结果跟整句识别略微有差别，但影响不大，能够保证实用性能。流识别方式可以边说边识别，大大缩短时延，有效提升响应速度。</a:t>
            </a:r>
            <a:endParaRPr lang="en-US" altLang="zh-CN" sz="2000" dirty="0"/>
          </a:p>
          <a:p>
            <a:r>
              <a:rPr lang="zh-CN" altLang="zh-CN" sz="2000" dirty="0"/>
              <a:t>现在工业界部署的云平台，普遍采用流识别方式。</a:t>
            </a:r>
            <a:endParaRPr lang="zh-CN" altLang="en-US" sz="2000" dirty="0"/>
          </a:p>
        </p:txBody>
      </p:sp>
      <p:grpSp>
        <p:nvGrpSpPr>
          <p:cNvPr id="22" name="组合 21">
            <a:extLst>
              <a:ext uri="{FF2B5EF4-FFF2-40B4-BE49-F238E27FC236}">
                <a16:creationId xmlns:a16="http://schemas.microsoft.com/office/drawing/2014/main" id="{CE485A7F-B9D5-4883-A66B-0EAE235A22E9}"/>
              </a:ext>
            </a:extLst>
          </p:cNvPr>
          <p:cNvGrpSpPr/>
          <p:nvPr/>
        </p:nvGrpSpPr>
        <p:grpSpPr>
          <a:xfrm>
            <a:off x="1242874" y="2823099"/>
            <a:ext cx="8034291" cy="1990820"/>
            <a:chOff x="1242874" y="2823099"/>
            <a:chExt cx="8034291" cy="1990820"/>
          </a:xfrm>
        </p:grpSpPr>
        <p:sp>
          <p:nvSpPr>
            <p:cNvPr id="4" name="矩形 3">
              <a:extLst>
                <a:ext uri="{FF2B5EF4-FFF2-40B4-BE49-F238E27FC236}">
                  <a16:creationId xmlns:a16="http://schemas.microsoft.com/office/drawing/2014/main" id="{D1C43FBF-C86B-481F-8D14-2D4BCE0352D8}"/>
                </a:ext>
              </a:extLst>
            </p:cNvPr>
            <p:cNvSpPr/>
            <p:nvPr/>
          </p:nvSpPr>
          <p:spPr>
            <a:xfrm>
              <a:off x="1242874" y="2823099"/>
              <a:ext cx="692458" cy="3728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200ms</a:t>
              </a:r>
              <a:endParaRPr lang="zh-CN" altLang="en-US" sz="1400" dirty="0"/>
            </a:p>
          </p:txBody>
        </p:sp>
        <p:sp>
          <p:nvSpPr>
            <p:cNvPr id="8" name="矩形 7">
              <a:extLst>
                <a:ext uri="{FF2B5EF4-FFF2-40B4-BE49-F238E27FC236}">
                  <a16:creationId xmlns:a16="http://schemas.microsoft.com/office/drawing/2014/main" id="{151B0CD4-77CE-4E11-90C8-C670DD8BA0B9}"/>
                </a:ext>
              </a:extLst>
            </p:cNvPr>
            <p:cNvSpPr/>
            <p:nvPr/>
          </p:nvSpPr>
          <p:spPr>
            <a:xfrm>
              <a:off x="2203142" y="2823099"/>
              <a:ext cx="692458" cy="3728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200ms</a:t>
              </a:r>
              <a:endParaRPr lang="zh-CN" altLang="en-US" sz="1400" dirty="0"/>
            </a:p>
          </p:txBody>
        </p:sp>
        <p:sp>
          <p:nvSpPr>
            <p:cNvPr id="9" name="矩形 8">
              <a:extLst>
                <a:ext uri="{FF2B5EF4-FFF2-40B4-BE49-F238E27FC236}">
                  <a16:creationId xmlns:a16="http://schemas.microsoft.com/office/drawing/2014/main" id="{331332EF-006D-40A4-8465-51F1A5CEFC4E}"/>
                </a:ext>
              </a:extLst>
            </p:cNvPr>
            <p:cNvSpPr/>
            <p:nvPr/>
          </p:nvSpPr>
          <p:spPr>
            <a:xfrm>
              <a:off x="3163410" y="2823099"/>
              <a:ext cx="692458" cy="3728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200ms</a:t>
              </a:r>
              <a:endParaRPr lang="zh-CN" altLang="en-US" sz="1400" dirty="0"/>
            </a:p>
          </p:txBody>
        </p:sp>
        <p:sp>
          <p:nvSpPr>
            <p:cNvPr id="10" name="矩形 9">
              <a:extLst>
                <a:ext uri="{FF2B5EF4-FFF2-40B4-BE49-F238E27FC236}">
                  <a16:creationId xmlns:a16="http://schemas.microsoft.com/office/drawing/2014/main" id="{CE6112C3-F809-4A33-B8B5-A250C31B7C67}"/>
                </a:ext>
              </a:extLst>
            </p:cNvPr>
            <p:cNvSpPr/>
            <p:nvPr/>
          </p:nvSpPr>
          <p:spPr>
            <a:xfrm>
              <a:off x="4123678" y="2823099"/>
              <a:ext cx="692458" cy="3728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200ms</a:t>
              </a:r>
              <a:endParaRPr lang="zh-CN" altLang="en-US" sz="1400" dirty="0"/>
            </a:p>
          </p:txBody>
        </p:sp>
        <p:sp>
          <p:nvSpPr>
            <p:cNvPr id="11" name="矩形 10">
              <a:extLst>
                <a:ext uri="{FF2B5EF4-FFF2-40B4-BE49-F238E27FC236}">
                  <a16:creationId xmlns:a16="http://schemas.microsoft.com/office/drawing/2014/main" id="{B19AA933-DDD1-4DD4-AE0B-F34A2A73C1D9}"/>
                </a:ext>
              </a:extLst>
            </p:cNvPr>
            <p:cNvSpPr/>
            <p:nvPr/>
          </p:nvSpPr>
          <p:spPr>
            <a:xfrm>
              <a:off x="5083946" y="2823099"/>
              <a:ext cx="692458" cy="3728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200ms</a:t>
              </a:r>
              <a:endParaRPr lang="zh-CN" altLang="en-US" sz="1400" dirty="0"/>
            </a:p>
          </p:txBody>
        </p:sp>
        <p:sp>
          <p:nvSpPr>
            <p:cNvPr id="13" name="矩形 12">
              <a:extLst>
                <a:ext uri="{FF2B5EF4-FFF2-40B4-BE49-F238E27FC236}">
                  <a16:creationId xmlns:a16="http://schemas.microsoft.com/office/drawing/2014/main" id="{3E76807E-6118-4258-84BA-B3B6E0ECDFD9}"/>
                </a:ext>
              </a:extLst>
            </p:cNvPr>
            <p:cNvSpPr/>
            <p:nvPr/>
          </p:nvSpPr>
          <p:spPr>
            <a:xfrm>
              <a:off x="5083946" y="4133280"/>
              <a:ext cx="4193219" cy="37286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a:t>1s</a:t>
              </a:r>
              <a:endParaRPr lang="zh-CN" altLang="en-US" sz="1400" dirty="0"/>
            </a:p>
          </p:txBody>
        </p:sp>
        <p:cxnSp>
          <p:nvCxnSpPr>
            <p:cNvPr id="15" name="直接箭头连接符 14">
              <a:extLst>
                <a:ext uri="{FF2B5EF4-FFF2-40B4-BE49-F238E27FC236}">
                  <a16:creationId xmlns:a16="http://schemas.microsoft.com/office/drawing/2014/main" id="{360E5634-4DDA-40DD-9AB1-53BC87C2DCE0}"/>
                </a:ext>
              </a:extLst>
            </p:cNvPr>
            <p:cNvCxnSpPr>
              <a:stCxn id="4" idx="3"/>
              <a:endCxn id="8" idx="1"/>
            </p:cNvCxnSpPr>
            <p:nvPr/>
          </p:nvCxnSpPr>
          <p:spPr>
            <a:xfrm>
              <a:off x="1935332" y="3009530"/>
              <a:ext cx="26781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F1D15D44-DFE5-4E9A-A8F5-EE7F2A7245A4}"/>
                </a:ext>
              </a:extLst>
            </p:cNvPr>
            <p:cNvCxnSpPr/>
            <p:nvPr/>
          </p:nvCxnSpPr>
          <p:spPr>
            <a:xfrm>
              <a:off x="2895600" y="3009530"/>
              <a:ext cx="26781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1C125418-4C91-41E3-9211-DC15372953DC}"/>
                </a:ext>
              </a:extLst>
            </p:cNvPr>
            <p:cNvCxnSpPr/>
            <p:nvPr/>
          </p:nvCxnSpPr>
          <p:spPr>
            <a:xfrm>
              <a:off x="3855868" y="3009530"/>
              <a:ext cx="26781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A8FE2835-3E72-413D-9717-D619EF4DB987}"/>
                </a:ext>
              </a:extLst>
            </p:cNvPr>
            <p:cNvCxnSpPr/>
            <p:nvPr/>
          </p:nvCxnSpPr>
          <p:spPr>
            <a:xfrm>
              <a:off x="4816136" y="3019887"/>
              <a:ext cx="26781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直接箭头连接符 19">
              <a:extLst>
                <a:ext uri="{FF2B5EF4-FFF2-40B4-BE49-F238E27FC236}">
                  <a16:creationId xmlns:a16="http://schemas.microsoft.com/office/drawing/2014/main" id="{0B5BDD7B-1367-40CF-ACA7-FC7683C22543}"/>
                </a:ext>
              </a:extLst>
            </p:cNvPr>
            <p:cNvCxnSpPr>
              <a:stCxn id="11" idx="2"/>
            </p:cNvCxnSpPr>
            <p:nvPr/>
          </p:nvCxnSpPr>
          <p:spPr>
            <a:xfrm>
              <a:off x="5430175" y="3195961"/>
              <a:ext cx="0" cy="9373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文本框 20">
              <a:extLst>
                <a:ext uri="{FF2B5EF4-FFF2-40B4-BE49-F238E27FC236}">
                  <a16:creationId xmlns:a16="http://schemas.microsoft.com/office/drawing/2014/main" id="{EFAF03CB-4A63-47CD-B747-4370F875EBF9}"/>
                </a:ext>
              </a:extLst>
            </p:cNvPr>
            <p:cNvSpPr txBox="1"/>
            <p:nvPr/>
          </p:nvSpPr>
          <p:spPr>
            <a:xfrm>
              <a:off x="6818917" y="4506142"/>
              <a:ext cx="723275" cy="307777"/>
            </a:xfrm>
            <a:prstGeom prst="rect">
              <a:avLst/>
            </a:prstGeom>
            <a:noFill/>
          </p:spPr>
          <p:txBody>
            <a:bodyPr wrap="none" rtlCol="0">
              <a:spAutoFit/>
            </a:bodyPr>
            <a:lstStyle/>
            <a:p>
              <a:r>
                <a:rPr lang="zh-CN" altLang="en-US" sz="1400" dirty="0"/>
                <a:t>流解码</a:t>
              </a:r>
            </a:p>
          </p:txBody>
        </p:sp>
      </p:grpSp>
      <p:sp>
        <p:nvSpPr>
          <p:cNvPr id="24" name="文本框 23">
            <a:extLst>
              <a:ext uri="{FF2B5EF4-FFF2-40B4-BE49-F238E27FC236}">
                <a16:creationId xmlns:a16="http://schemas.microsoft.com/office/drawing/2014/main" id="{5809CEA7-E9E6-41F9-A40C-67A4CFF30130}"/>
              </a:ext>
            </a:extLst>
          </p:cNvPr>
          <p:cNvSpPr txBox="1"/>
          <p:nvPr/>
        </p:nvSpPr>
        <p:spPr>
          <a:xfrm>
            <a:off x="1316927" y="3209114"/>
            <a:ext cx="532518" cy="307777"/>
          </a:xfrm>
          <a:prstGeom prst="rect">
            <a:avLst/>
          </a:prstGeom>
          <a:noFill/>
        </p:spPr>
        <p:txBody>
          <a:bodyPr wrap="none" rtlCol="0">
            <a:spAutoFit/>
          </a:bodyPr>
          <a:lstStyle/>
          <a:p>
            <a:r>
              <a:rPr lang="en-US" altLang="zh-CN" sz="1400" dirty="0"/>
              <a:t>VAD</a:t>
            </a:r>
            <a:endParaRPr lang="zh-CN" altLang="en-US" sz="1400" dirty="0"/>
          </a:p>
        </p:txBody>
      </p:sp>
      <p:sp>
        <p:nvSpPr>
          <p:cNvPr id="25" name="文本框 24">
            <a:extLst>
              <a:ext uri="{FF2B5EF4-FFF2-40B4-BE49-F238E27FC236}">
                <a16:creationId xmlns:a16="http://schemas.microsoft.com/office/drawing/2014/main" id="{51E67AEC-6BD8-4250-BB1D-C0E0367CB153}"/>
              </a:ext>
            </a:extLst>
          </p:cNvPr>
          <p:cNvSpPr txBox="1"/>
          <p:nvPr/>
        </p:nvSpPr>
        <p:spPr>
          <a:xfrm>
            <a:off x="2283112" y="3206688"/>
            <a:ext cx="532518" cy="307777"/>
          </a:xfrm>
          <a:prstGeom prst="rect">
            <a:avLst/>
          </a:prstGeom>
          <a:noFill/>
        </p:spPr>
        <p:txBody>
          <a:bodyPr wrap="none" rtlCol="0">
            <a:spAutoFit/>
          </a:bodyPr>
          <a:lstStyle/>
          <a:p>
            <a:r>
              <a:rPr lang="en-US" altLang="zh-CN" sz="1400" dirty="0"/>
              <a:t>VAD</a:t>
            </a:r>
            <a:endParaRPr lang="zh-CN" altLang="en-US" sz="1400" dirty="0"/>
          </a:p>
        </p:txBody>
      </p:sp>
      <p:sp>
        <p:nvSpPr>
          <p:cNvPr id="26" name="文本框 25">
            <a:extLst>
              <a:ext uri="{FF2B5EF4-FFF2-40B4-BE49-F238E27FC236}">
                <a16:creationId xmlns:a16="http://schemas.microsoft.com/office/drawing/2014/main" id="{E11D8FB5-9FE1-4ED5-B61B-579E300988DE}"/>
              </a:ext>
            </a:extLst>
          </p:cNvPr>
          <p:cNvSpPr txBox="1"/>
          <p:nvPr/>
        </p:nvSpPr>
        <p:spPr>
          <a:xfrm>
            <a:off x="3255358" y="3195961"/>
            <a:ext cx="532518" cy="307777"/>
          </a:xfrm>
          <a:prstGeom prst="rect">
            <a:avLst/>
          </a:prstGeom>
          <a:noFill/>
        </p:spPr>
        <p:txBody>
          <a:bodyPr wrap="none" rtlCol="0">
            <a:spAutoFit/>
          </a:bodyPr>
          <a:lstStyle/>
          <a:p>
            <a:r>
              <a:rPr lang="en-US" altLang="zh-CN" sz="1400" dirty="0"/>
              <a:t>VAD</a:t>
            </a:r>
            <a:endParaRPr lang="zh-CN" altLang="en-US" sz="1400" dirty="0"/>
          </a:p>
        </p:txBody>
      </p:sp>
      <p:sp>
        <p:nvSpPr>
          <p:cNvPr id="27" name="文本框 26">
            <a:extLst>
              <a:ext uri="{FF2B5EF4-FFF2-40B4-BE49-F238E27FC236}">
                <a16:creationId xmlns:a16="http://schemas.microsoft.com/office/drawing/2014/main" id="{578D0AC0-CC0B-4665-8F93-C04E972B293F}"/>
              </a:ext>
            </a:extLst>
          </p:cNvPr>
          <p:cNvSpPr txBox="1"/>
          <p:nvPr/>
        </p:nvSpPr>
        <p:spPr>
          <a:xfrm>
            <a:off x="4191670" y="3206671"/>
            <a:ext cx="532518" cy="307777"/>
          </a:xfrm>
          <a:prstGeom prst="rect">
            <a:avLst/>
          </a:prstGeom>
          <a:noFill/>
        </p:spPr>
        <p:txBody>
          <a:bodyPr wrap="none" rtlCol="0">
            <a:spAutoFit/>
          </a:bodyPr>
          <a:lstStyle/>
          <a:p>
            <a:r>
              <a:rPr lang="en-US" altLang="zh-CN" sz="1400" dirty="0"/>
              <a:t>VAD</a:t>
            </a:r>
            <a:endParaRPr lang="zh-CN" altLang="en-US" sz="1400" dirty="0"/>
          </a:p>
        </p:txBody>
      </p:sp>
      <p:sp>
        <p:nvSpPr>
          <p:cNvPr id="28" name="文本框 27">
            <a:extLst>
              <a:ext uri="{FF2B5EF4-FFF2-40B4-BE49-F238E27FC236}">
                <a16:creationId xmlns:a16="http://schemas.microsoft.com/office/drawing/2014/main" id="{7E40082E-08B5-40DF-8841-B939AEC4FED3}"/>
              </a:ext>
            </a:extLst>
          </p:cNvPr>
          <p:cNvSpPr txBox="1"/>
          <p:nvPr/>
        </p:nvSpPr>
        <p:spPr>
          <a:xfrm>
            <a:off x="5175894" y="3205199"/>
            <a:ext cx="532518" cy="307777"/>
          </a:xfrm>
          <a:prstGeom prst="rect">
            <a:avLst/>
          </a:prstGeom>
          <a:noFill/>
        </p:spPr>
        <p:txBody>
          <a:bodyPr wrap="none" rtlCol="0">
            <a:spAutoFit/>
          </a:bodyPr>
          <a:lstStyle/>
          <a:p>
            <a:r>
              <a:rPr lang="en-US" altLang="zh-CN" sz="1400" dirty="0"/>
              <a:t>VAD</a:t>
            </a:r>
            <a:endParaRPr lang="zh-CN" altLang="en-US" sz="1400" dirty="0"/>
          </a:p>
        </p:txBody>
      </p:sp>
    </p:spTree>
    <p:custDataLst>
      <p:tags r:id="rId1"/>
    </p:custDataLst>
    <p:extLst>
      <p:ext uri="{BB962C8B-B14F-4D97-AF65-F5344CB8AC3E}">
        <p14:creationId xmlns:p14="http://schemas.microsoft.com/office/powerpoint/2010/main" val="241309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B3A90-1769-4F1D-8DF2-BDC4D7FF7910}"/>
              </a:ext>
            </a:extLst>
          </p:cNvPr>
          <p:cNvSpPr>
            <a:spLocks noGrp="1"/>
          </p:cNvSpPr>
          <p:nvPr>
            <p:ph type="title"/>
          </p:nvPr>
        </p:nvSpPr>
        <p:spPr/>
        <p:txBody>
          <a:bodyPr/>
          <a:lstStyle/>
          <a:p>
            <a:r>
              <a:rPr lang="en-US" altLang="zh-CN" dirty="0"/>
              <a:t>15.3.2 </a:t>
            </a:r>
            <a:r>
              <a:rPr lang="zh-CN" altLang="zh-CN" dirty="0"/>
              <a:t>语音云平台</a:t>
            </a:r>
            <a:r>
              <a:rPr lang="en-US" altLang="zh-CN" dirty="0"/>
              <a:t>—WebSocket</a:t>
            </a:r>
            <a:endParaRPr lang="zh-CN" altLang="en-US" dirty="0"/>
          </a:p>
        </p:txBody>
      </p:sp>
      <p:sp>
        <p:nvSpPr>
          <p:cNvPr id="33" name="内容占位符 2">
            <a:extLst>
              <a:ext uri="{FF2B5EF4-FFF2-40B4-BE49-F238E27FC236}">
                <a16:creationId xmlns:a16="http://schemas.microsoft.com/office/drawing/2014/main" id="{0C34BE96-EBFD-4E3A-8BCF-80FD537AE7B6}"/>
              </a:ext>
            </a:extLst>
          </p:cNvPr>
          <p:cNvSpPr txBox="1">
            <a:spLocks/>
          </p:cNvSpPr>
          <p:nvPr/>
        </p:nvSpPr>
        <p:spPr>
          <a:xfrm>
            <a:off x="845288" y="1388424"/>
            <a:ext cx="10515600" cy="897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sz="2000" dirty="0"/>
              <a:t>为更好地支持流识别，另一种方案是采用</a:t>
            </a:r>
            <a:r>
              <a:rPr lang="en-US" altLang="zh-CN" sz="2000" dirty="0"/>
              <a:t>WebSocket</a:t>
            </a:r>
            <a:r>
              <a:rPr lang="zh-CN" altLang="zh-CN" sz="2000" dirty="0"/>
              <a:t>协议，其框架如图所示。</a:t>
            </a:r>
            <a:r>
              <a:rPr lang="en-US" altLang="zh-CN" sz="2000" dirty="0"/>
              <a:t>WebSocket</a:t>
            </a:r>
            <a:r>
              <a:rPr lang="zh-CN" altLang="zh-CN" sz="2000" dirty="0"/>
              <a:t>使用长链接，实现客户端和服务端双向数据传输，请求和返回效率更高。</a:t>
            </a:r>
            <a:endParaRPr lang="zh-CN" altLang="en-US" sz="2000" dirty="0"/>
          </a:p>
        </p:txBody>
      </p:sp>
      <p:grpSp>
        <p:nvGrpSpPr>
          <p:cNvPr id="34" name="组合 33">
            <a:extLst>
              <a:ext uri="{FF2B5EF4-FFF2-40B4-BE49-F238E27FC236}">
                <a16:creationId xmlns:a16="http://schemas.microsoft.com/office/drawing/2014/main" id="{5EF279B2-6139-B961-27D1-665639691B93}"/>
              </a:ext>
            </a:extLst>
          </p:cNvPr>
          <p:cNvGrpSpPr>
            <a:grpSpLocks/>
          </p:cNvGrpSpPr>
          <p:nvPr/>
        </p:nvGrpSpPr>
        <p:grpSpPr bwMode="auto">
          <a:xfrm>
            <a:off x="2803154" y="2676463"/>
            <a:ext cx="5289552" cy="3422650"/>
            <a:chOff x="0" y="0"/>
            <a:chExt cx="54835" cy="35329"/>
          </a:xfrm>
        </p:grpSpPr>
        <p:sp>
          <p:nvSpPr>
            <p:cNvPr id="35" name="矩形 34">
              <a:extLst>
                <a:ext uri="{FF2B5EF4-FFF2-40B4-BE49-F238E27FC236}">
                  <a16:creationId xmlns:a16="http://schemas.microsoft.com/office/drawing/2014/main" id="{FBF82760-A196-C307-D1FD-43E0617098C4}"/>
                </a:ext>
              </a:extLst>
            </p:cNvPr>
            <p:cNvSpPr>
              <a:spLocks noChangeArrowheads="1"/>
            </p:cNvSpPr>
            <p:nvPr/>
          </p:nvSpPr>
          <p:spPr bwMode="auto">
            <a:xfrm>
              <a:off x="37323" y="0"/>
              <a:ext cx="17512" cy="35329"/>
            </a:xfrm>
            <a:prstGeom prst="rect">
              <a:avLst/>
            </a:prstGeom>
            <a:solidFill>
              <a:schemeClr val="lt1">
                <a:lumMod val="100000"/>
                <a:lumOff val="0"/>
                <a:alpha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endParaRPr lang="en-US" sz="1200" kern="1200" dirty="0">
                <a:solidFill>
                  <a:srgbClr val="000000"/>
                </a:solidFill>
                <a:effectLst/>
                <a:latin typeface="+mn-ea"/>
                <a:cs typeface="Times New Roman" panose="02020603050405020304" pitchFamily="18" charset="0"/>
              </a:endParaRPr>
            </a:p>
            <a:p>
              <a:pPr algn="ctr">
                <a:spcAft>
                  <a:spcPts val="0"/>
                </a:spcAft>
              </a:pPr>
              <a:r>
                <a:rPr lang="en-US" altLang="zh-CN" sz="1200" dirty="0">
                  <a:solidFill>
                    <a:srgbClr val="000000"/>
                  </a:solidFill>
                  <a:latin typeface="+mn-ea"/>
                  <a:cs typeface="Times New Roman" panose="02020603050405020304" pitchFamily="18" charset="0"/>
                </a:rPr>
                <a:t>WebSocket</a:t>
              </a:r>
              <a:r>
                <a:rPr lang="zh-CN" sz="1200" kern="1200" dirty="0">
                  <a:solidFill>
                    <a:srgbClr val="000000"/>
                  </a:solidFill>
                  <a:effectLst/>
                  <a:latin typeface="+mn-ea"/>
                  <a:cs typeface="Times New Roman" panose="02020603050405020304" pitchFamily="18" charset="0"/>
                </a:rPr>
                <a:t>服务端</a:t>
              </a:r>
              <a:endParaRPr lang="zh-CN" sz="1200" kern="100" dirty="0">
                <a:effectLst/>
                <a:latin typeface="+mn-ea"/>
                <a:cs typeface="Times New Roman" panose="02020603050405020304" pitchFamily="18" charset="0"/>
              </a:endParaRPr>
            </a:p>
          </p:txBody>
        </p:sp>
        <p:sp>
          <p:nvSpPr>
            <p:cNvPr id="36" name="矩形 35">
              <a:extLst>
                <a:ext uri="{FF2B5EF4-FFF2-40B4-BE49-F238E27FC236}">
                  <a16:creationId xmlns:a16="http://schemas.microsoft.com/office/drawing/2014/main" id="{C02B8D72-0751-0E98-ACBF-C42BA4DA8577}"/>
                </a:ext>
              </a:extLst>
            </p:cNvPr>
            <p:cNvSpPr>
              <a:spLocks noChangeArrowheads="1"/>
            </p:cNvSpPr>
            <p:nvPr/>
          </p:nvSpPr>
          <p:spPr bwMode="auto">
            <a:xfrm>
              <a:off x="0" y="0"/>
              <a:ext cx="17511" cy="35329"/>
            </a:xfrm>
            <a:prstGeom prst="rect">
              <a:avLst/>
            </a:prstGeom>
            <a:solidFill>
              <a:schemeClr val="lt1">
                <a:lumMod val="100000"/>
                <a:lumOff val="0"/>
                <a:alpha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endParaRPr lang="zh-CN" sz="1200" kern="100" dirty="0">
                <a:effectLst/>
                <a:latin typeface="+mn-ea"/>
                <a:cs typeface="Times New Roman" panose="02020603050405020304" pitchFamily="18" charset="0"/>
              </a:endParaRPr>
            </a:p>
            <a:p>
              <a:pPr algn="ctr">
                <a:spcAft>
                  <a:spcPts val="0"/>
                </a:spcAft>
              </a:pPr>
              <a:r>
                <a:rPr lang="en-US" sz="1200" kern="1200" dirty="0">
                  <a:solidFill>
                    <a:srgbClr val="000000"/>
                  </a:solidFill>
                  <a:effectLst/>
                  <a:latin typeface="+mn-ea"/>
                  <a:cs typeface="Times New Roman" panose="02020603050405020304" pitchFamily="18" charset="0"/>
                </a:rPr>
                <a:t> </a:t>
              </a:r>
            </a:p>
            <a:p>
              <a:pPr algn="ctr">
                <a:spcAft>
                  <a:spcPts val="0"/>
                </a:spcAft>
              </a:pPr>
              <a:endParaRPr lang="zh-CN" sz="1200" kern="100" dirty="0">
                <a:effectLst/>
                <a:latin typeface="+mn-ea"/>
                <a:cs typeface="Times New Roman" panose="02020603050405020304" pitchFamily="18" charset="0"/>
              </a:endParaRPr>
            </a:p>
            <a:p>
              <a:pPr algn="ctr">
                <a:spcAft>
                  <a:spcPts val="0"/>
                </a:spcAft>
              </a:pPr>
              <a:r>
                <a:rPr lang="en-US" altLang="zh-CN" sz="1200" dirty="0">
                  <a:solidFill>
                    <a:srgbClr val="000000"/>
                  </a:solidFill>
                  <a:latin typeface="+mn-ea"/>
                  <a:cs typeface="Times New Roman" panose="02020603050405020304" pitchFamily="18" charset="0"/>
                </a:rPr>
                <a:t>WebSocket</a:t>
              </a:r>
              <a:r>
                <a:rPr lang="zh-CN" sz="1200" kern="1200" dirty="0">
                  <a:solidFill>
                    <a:srgbClr val="000000"/>
                  </a:solidFill>
                  <a:effectLst/>
                  <a:latin typeface="+mn-ea"/>
                  <a:cs typeface="Times New Roman" panose="02020603050405020304" pitchFamily="18" charset="0"/>
                </a:rPr>
                <a:t>客户端</a:t>
              </a:r>
              <a:endParaRPr lang="zh-CN" sz="1200" kern="100" dirty="0">
                <a:effectLst/>
                <a:latin typeface="+mn-ea"/>
                <a:cs typeface="Times New Roman" panose="02020603050405020304" pitchFamily="18" charset="0"/>
              </a:endParaRPr>
            </a:p>
          </p:txBody>
        </p:sp>
        <p:sp>
          <p:nvSpPr>
            <p:cNvPr id="37" name="矩形 36">
              <a:extLst>
                <a:ext uri="{FF2B5EF4-FFF2-40B4-BE49-F238E27FC236}">
                  <a16:creationId xmlns:a16="http://schemas.microsoft.com/office/drawing/2014/main" id="{C5BBB026-BA7E-9B6D-E721-C2265BF7F1F0}"/>
                </a:ext>
              </a:extLst>
            </p:cNvPr>
            <p:cNvSpPr>
              <a:spLocks noChangeArrowheads="1"/>
            </p:cNvSpPr>
            <p:nvPr/>
          </p:nvSpPr>
          <p:spPr bwMode="auto">
            <a:xfrm>
              <a:off x="1375" y="3463"/>
              <a:ext cx="14824"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91440" tIns="45720" rIns="91440" bIns="45720" anchor="ctr" anchorCtr="0" upright="1">
              <a:noAutofit/>
            </a:bodyPr>
            <a:lstStyle/>
            <a:p>
              <a:pPr algn="ctr">
                <a:spcAft>
                  <a:spcPts val="0"/>
                </a:spcAft>
              </a:pPr>
              <a:r>
                <a:rPr lang="zh-CN" sz="1200" kern="1200" dirty="0">
                  <a:solidFill>
                    <a:srgbClr val="000000"/>
                  </a:solidFill>
                  <a:effectLst/>
                  <a:latin typeface="+mn-ea"/>
                  <a:cs typeface="Times New Roman" panose="02020603050405020304" pitchFamily="18" charset="0"/>
                </a:rPr>
                <a:t>录音线程</a:t>
              </a:r>
              <a:endParaRPr lang="zh-CN" sz="1200" kern="100" dirty="0">
                <a:effectLst/>
                <a:latin typeface="+mn-ea"/>
                <a:cs typeface="Times New Roman" panose="02020603050405020304" pitchFamily="18" charset="0"/>
              </a:endParaRPr>
            </a:p>
            <a:p>
              <a:pPr algn="ctr">
                <a:spcAft>
                  <a:spcPts val="0"/>
                </a:spcAft>
              </a:pPr>
              <a:r>
                <a:rPr lang="zh-CN" sz="1200" kern="1200" dirty="0">
                  <a:solidFill>
                    <a:srgbClr val="000000"/>
                  </a:solidFill>
                  <a:effectLst/>
                  <a:latin typeface="+mn-ea"/>
                  <a:cs typeface="Times New Roman" panose="02020603050405020304" pitchFamily="18" charset="0"/>
                </a:rPr>
                <a:t>语音文件</a:t>
              </a:r>
              <a:endParaRPr lang="zh-CN" sz="1200" kern="100" dirty="0">
                <a:effectLst/>
                <a:latin typeface="+mn-ea"/>
                <a:cs typeface="Times New Roman" panose="02020603050405020304" pitchFamily="18" charset="0"/>
              </a:endParaRPr>
            </a:p>
          </p:txBody>
        </p:sp>
        <p:sp>
          <p:nvSpPr>
            <p:cNvPr id="38" name="矩形 37">
              <a:extLst>
                <a:ext uri="{FF2B5EF4-FFF2-40B4-BE49-F238E27FC236}">
                  <a16:creationId xmlns:a16="http://schemas.microsoft.com/office/drawing/2014/main" id="{F2A23837-413F-C71E-7CC8-1B0F067807D3}"/>
                </a:ext>
              </a:extLst>
            </p:cNvPr>
            <p:cNvSpPr>
              <a:spLocks noChangeArrowheads="1"/>
            </p:cNvSpPr>
            <p:nvPr/>
          </p:nvSpPr>
          <p:spPr bwMode="auto">
            <a:xfrm>
              <a:off x="1444" y="21058"/>
              <a:ext cx="14824"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91440" tIns="45720" rIns="91440" bIns="45720" anchor="ctr" anchorCtr="0" upright="1">
              <a:noAutofit/>
            </a:bodyPr>
            <a:lstStyle/>
            <a:p>
              <a:pPr algn="ctr">
                <a:spcAft>
                  <a:spcPts val="0"/>
                </a:spcAft>
              </a:pPr>
              <a:r>
                <a:rPr lang="zh-CN" sz="1200" kern="1200">
                  <a:solidFill>
                    <a:srgbClr val="000000"/>
                  </a:solidFill>
                  <a:effectLst/>
                  <a:latin typeface="+mn-ea"/>
                  <a:cs typeface="Times New Roman" panose="02020603050405020304" pitchFamily="18" charset="0"/>
                </a:rPr>
                <a:t>返回结果</a:t>
              </a:r>
              <a:endParaRPr lang="zh-CN" sz="1200" kern="100">
                <a:effectLst/>
                <a:latin typeface="+mn-ea"/>
                <a:cs typeface="Times New Roman" panose="02020603050405020304" pitchFamily="18" charset="0"/>
              </a:endParaRPr>
            </a:p>
            <a:p>
              <a:pPr algn="ctr">
                <a:spcAft>
                  <a:spcPts val="0"/>
                </a:spcAft>
              </a:pPr>
              <a:r>
                <a:rPr lang="zh-CN" sz="1200" kern="1200">
                  <a:solidFill>
                    <a:srgbClr val="000000"/>
                  </a:solidFill>
                  <a:effectLst/>
                  <a:latin typeface="+mn-ea"/>
                  <a:cs typeface="Times New Roman" panose="02020603050405020304" pitchFamily="18" charset="0"/>
                </a:rPr>
                <a:t>业务处理</a:t>
              </a:r>
              <a:endParaRPr lang="zh-CN" sz="1200" kern="100">
                <a:effectLst/>
                <a:latin typeface="+mn-ea"/>
                <a:cs typeface="Times New Roman" panose="02020603050405020304" pitchFamily="18" charset="0"/>
              </a:endParaRPr>
            </a:p>
          </p:txBody>
        </p:sp>
        <p:sp>
          <p:nvSpPr>
            <p:cNvPr id="39" name="矩形 38">
              <a:extLst>
                <a:ext uri="{FF2B5EF4-FFF2-40B4-BE49-F238E27FC236}">
                  <a16:creationId xmlns:a16="http://schemas.microsoft.com/office/drawing/2014/main" id="{6542C41F-EE86-B12F-9A90-B854E5BF32DB}"/>
                </a:ext>
              </a:extLst>
            </p:cNvPr>
            <p:cNvSpPr>
              <a:spLocks noChangeArrowheads="1"/>
            </p:cNvSpPr>
            <p:nvPr/>
          </p:nvSpPr>
          <p:spPr bwMode="auto">
            <a:xfrm>
              <a:off x="38698" y="3463"/>
              <a:ext cx="14824"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91440" tIns="45720" rIns="91440" bIns="45720" anchor="ctr" anchorCtr="0" upright="1">
              <a:noAutofit/>
            </a:bodyPr>
            <a:lstStyle/>
            <a:p>
              <a:pPr algn="ctr">
                <a:spcAft>
                  <a:spcPts val="0"/>
                </a:spcAft>
              </a:pPr>
              <a:r>
                <a:rPr lang="zh-CN" sz="1200" kern="1200">
                  <a:solidFill>
                    <a:srgbClr val="000000"/>
                  </a:solidFill>
                  <a:effectLst/>
                  <a:latin typeface="+mn-ea"/>
                  <a:cs typeface="Times New Roman" panose="02020603050405020304" pitchFamily="18" charset="0"/>
                </a:rPr>
                <a:t>语音识别引擎</a:t>
              </a:r>
              <a:endParaRPr lang="zh-CN" sz="1200" kern="100">
                <a:effectLst/>
                <a:latin typeface="+mn-ea"/>
                <a:cs typeface="Times New Roman" panose="02020603050405020304" pitchFamily="18" charset="0"/>
              </a:endParaRPr>
            </a:p>
          </p:txBody>
        </p:sp>
        <p:sp>
          <p:nvSpPr>
            <p:cNvPr id="40" name="矩形 39">
              <a:extLst>
                <a:ext uri="{FF2B5EF4-FFF2-40B4-BE49-F238E27FC236}">
                  <a16:creationId xmlns:a16="http://schemas.microsoft.com/office/drawing/2014/main" id="{BB42EA2B-B88C-7860-753E-C05F555E1F78}"/>
                </a:ext>
              </a:extLst>
            </p:cNvPr>
            <p:cNvSpPr>
              <a:spLocks noChangeArrowheads="1"/>
            </p:cNvSpPr>
            <p:nvPr/>
          </p:nvSpPr>
          <p:spPr bwMode="auto">
            <a:xfrm>
              <a:off x="38767" y="21058"/>
              <a:ext cx="15370" cy="8521"/>
            </a:xfrm>
            <a:prstGeom prst="rect">
              <a:avLst/>
            </a:prstGeom>
            <a:gradFill rotWithShape="1">
              <a:gsLst>
                <a:gs pos="0">
                  <a:srgbClr val="A3C4FF"/>
                </a:gs>
                <a:gs pos="35001">
                  <a:srgbClr val="BFD5FF"/>
                </a:gs>
                <a:gs pos="100000">
                  <a:srgbClr val="E5EEFF"/>
                </a:gs>
              </a:gsLst>
              <a:lin ang="16200000" scaled="1"/>
            </a:gradFill>
            <a:ln w="9525">
              <a:solidFill>
                <a:schemeClr val="accent1">
                  <a:lumMod val="95000"/>
                  <a:lumOff val="0"/>
                </a:schemeClr>
              </a:solidFill>
              <a:miter lim="800000"/>
              <a:headEnd/>
              <a:tailEnd/>
            </a:ln>
            <a:effectLst>
              <a:outerShdw dist="20000" dir="5400000" rotWithShape="0">
                <a:srgbClr val="000000">
                  <a:alpha val="37999"/>
                </a:srgbClr>
              </a:outerShdw>
            </a:effectLst>
          </p:spPr>
          <p:txBody>
            <a:bodyPr rot="0" vert="horz" wrap="square" lIns="0" tIns="45720" rIns="0" bIns="45720" anchor="ctr" anchorCtr="0" upright="1">
              <a:noAutofit/>
            </a:bodyPr>
            <a:lstStyle/>
            <a:p>
              <a:pPr algn="just">
                <a:spcAft>
                  <a:spcPts val="0"/>
                </a:spcAft>
              </a:pPr>
              <a:r>
                <a:rPr lang="en-US" sz="1200" kern="1200" dirty="0">
                  <a:solidFill>
                    <a:srgbClr val="000000"/>
                  </a:solidFill>
                  <a:effectLst/>
                  <a:latin typeface="+mn-ea"/>
                  <a:cs typeface="Times New Roman" panose="02020603050405020304" pitchFamily="18" charset="0"/>
                </a:rPr>
                <a:t>JSON</a:t>
              </a:r>
              <a:r>
                <a:rPr lang="zh-CN" sz="1200" kern="1200" dirty="0">
                  <a:solidFill>
                    <a:srgbClr val="000000"/>
                  </a:solidFill>
                  <a:effectLst/>
                  <a:latin typeface="+mn-ea"/>
                  <a:cs typeface="Times New Roman" panose="02020603050405020304" pitchFamily="18" charset="0"/>
                </a:rPr>
                <a:t>格式的响应内容，包括返回码，错误信息，识别内容等。</a:t>
              </a:r>
              <a:endParaRPr lang="zh-CN" sz="1200" kern="100" dirty="0">
                <a:effectLst/>
                <a:latin typeface="+mn-ea"/>
                <a:cs typeface="Times New Roman" panose="02020603050405020304" pitchFamily="18" charset="0"/>
              </a:endParaRPr>
            </a:p>
          </p:txBody>
        </p:sp>
        <p:sp>
          <p:nvSpPr>
            <p:cNvPr id="42" name="箭头: 下 41">
              <a:extLst>
                <a:ext uri="{FF2B5EF4-FFF2-40B4-BE49-F238E27FC236}">
                  <a16:creationId xmlns:a16="http://schemas.microsoft.com/office/drawing/2014/main" id="{D8BC5699-784B-9099-9A9F-F01C6AC72DFC}"/>
                </a:ext>
              </a:extLst>
            </p:cNvPr>
            <p:cNvSpPr>
              <a:spLocks noChangeArrowheads="1"/>
            </p:cNvSpPr>
            <p:nvPr/>
          </p:nvSpPr>
          <p:spPr bwMode="auto">
            <a:xfrm>
              <a:off x="44311" y="11984"/>
              <a:ext cx="2961" cy="9074"/>
            </a:xfrm>
            <a:prstGeom prst="downArrow">
              <a:avLst>
                <a:gd name="adj1" fmla="val 50000"/>
                <a:gd name="adj2" fmla="val 50011"/>
              </a:avLst>
            </a:prstGeom>
            <a:solidFill>
              <a:schemeClr val="lt1">
                <a:lumMod val="100000"/>
                <a:lumOff val="0"/>
              </a:schemeClr>
            </a:solidFill>
            <a:ln w="25400">
              <a:solidFill>
                <a:schemeClr val="dk1">
                  <a:lumMod val="100000"/>
                  <a:lumOff val="0"/>
                </a:schemeClr>
              </a:solidFill>
              <a:miter lim="800000"/>
              <a:headEnd/>
              <a:tailEnd/>
            </a:ln>
          </p:spPr>
          <p:txBody>
            <a:bodyPr rot="0" vert="horz" wrap="square" lIns="91440" tIns="45720" rIns="91440" bIns="45720" anchor="ctr" anchorCtr="0" upright="1">
              <a:noAutofit/>
            </a:bodyPr>
            <a:lstStyle/>
            <a:p>
              <a:endParaRPr lang="zh-CN" altLang="en-US">
                <a:latin typeface="+mn-ea"/>
              </a:endParaRPr>
            </a:p>
          </p:txBody>
        </p:sp>
        <p:sp>
          <p:nvSpPr>
            <p:cNvPr id="44" name="文本框 20">
              <a:extLst>
                <a:ext uri="{FF2B5EF4-FFF2-40B4-BE49-F238E27FC236}">
                  <a16:creationId xmlns:a16="http://schemas.microsoft.com/office/drawing/2014/main" id="{11AE8CF8-42A0-FA3F-1DF7-AC9F2AE91686}"/>
                </a:ext>
              </a:extLst>
            </p:cNvPr>
            <p:cNvSpPr txBox="1">
              <a:spLocks noChangeArrowheads="1"/>
            </p:cNvSpPr>
            <p:nvPr/>
          </p:nvSpPr>
          <p:spPr bwMode="auto">
            <a:xfrm>
              <a:off x="20700" y="13913"/>
              <a:ext cx="13436" cy="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en-US" altLang="zh-CN" sz="1200" dirty="0">
                  <a:solidFill>
                    <a:srgbClr val="000000"/>
                  </a:solidFill>
                  <a:latin typeface="+mn-ea"/>
                  <a:cs typeface="Times New Roman" panose="02020603050405020304" pitchFamily="18" charset="0"/>
                </a:rPr>
                <a:t>WebSocket</a:t>
              </a:r>
              <a:r>
                <a:rPr lang="zh-CN" sz="1200" kern="1200" dirty="0">
                  <a:solidFill>
                    <a:srgbClr val="000000"/>
                  </a:solidFill>
                  <a:effectLst/>
                  <a:latin typeface="+mn-ea"/>
                  <a:cs typeface="Times New Roman" panose="02020603050405020304" pitchFamily="18" charset="0"/>
                </a:rPr>
                <a:t>请求</a:t>
              </a:r>
              <a:endParaRPr lang="zh-CN" sz="1200" kern="100" dirty="0">
                <a:effectLst/>
                <a:latin typeface="+mn-ea"/>
                <a:cs typeface="Times New Roman" panose="02020603050405020304" pitchFamily="18" charset="0"/>
              </a:endParaRPr>
            </a:p>
          </p:txBody>
        </p:sp>
      </p:grpSp>
      <p:sp>
        <p:nvSpPr>
          <p:cNvPr id="47" name="箭头: 左右 46">
            <a:extLst>
              <a:ext uri="{FF2B5EF4-FFF2-40B4-BE49-F238E27FC236}">
                <a16:creationId xmlns:a16="http://schemas.microsoft.com/office/drawing/2014/main" id="{C6D89EC3-215B-E3B8-BEAD-C9BC53561940}"/>
              </a:ext>
            </a:extLst>
          </p:cNvPr>
          <p:cNvSpPr/>
          <p:nvPr/>
        </p:nvSpPr>
        <p:spPr>
          <a:xfrm>
            <a:off x="4492319" y="4229100"/>
            <a:ext cx="1911126" cy="4191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8" name="文本框 20">
            <a:extLst>
              <a:ext uri="{FF2B5EF4-FFF2-40B4-BE49-F238E27FC236}">
                <a16:creationId xmlns:a16="http://schemas.microsoft.com/office/drawing/2014/main" id="{34C27DF3-0930-8965-7555-1C0947A509D7}"/>
              </a:ext>
            </a:extLst>
          </p:cNvPr>
          <p:cNvSpPr txBox="1">
            <a:spLocks noChangeArrowheads="1"/>
          </p:cNvSpPr>
          <p:nvPr/>
        </p:nvSpPr>
        <p:spPr bwMode="auto">
          <a:xfrm>
            <a:off x="4805053" y="4564932"/>
            <a:ext cx="1296078" cy="30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en-US" altLang="zh-CN" sz="1200" dirty="0">
                <a:solidFill>
                  <a:srgbClr val="000000"/>
                </a:solidFill>
                <a:latin typeface="+mn-ea"/>
                <a:cs typeface="Times New Roman" panose="02020603050405020304" pitchFamily="18" charset="0"/>
              </a:rPr>
              <a:t>WebSocket</a:t>
            </a:r>
            <a:r>
              <a:rPr lang="zh-CN" altLang="en-US" sz="1200" dirty="0">
                <a:solidFill>
                  <a:srgbClr val="000000"/>
                </a:solidFill>
                <a:latin typeface="+mn-ea"/>
                <a:cs typeface="Times New Roman" panose="02020603050405020304" pitchFamily="18" charset="0"/>
              </a:rPr>
              <a:t>返回</a:t>
            </a:r>
            <a:endParaRPr lang="zh-CN" sz="1200" kern="100" dirty="0">
              <a:effectLst/>
              <a:latin typeface="+mn-ea"/>
              <a:cs typeface="Times New Roman" panose="02020603050405020304" pitchFamily="18" charset="0"/>
            </a:endParaRPr>
          </a:p>
        </p:txBody>
      </p:sp>
    </p:spTree>
    <p:custDataLst>
      <p:tags r:id="rId1"/>
    </p:custDataLst>
    <p:extLst>
      <p:ext uri="{BB962C8B-B14F-4D97-AF65-F5344CB8AC3E}">
        <p14:creationId xmlns:p14="http://schemas.microsoft.com/office/powerpoint/2010/main" val="3177233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2C6D6-DFBE-4AA4-AA84-478B9BEBC3B9}"/>
              </a:ext>
            </a:extLst>
          </p:cNvPr>
          <p:cNvSpPr>
            <a:spLocks noGrp="1"/>
          </p:cNvSpPr>
          <p:nvPr>
            <p:ph type="title"/>
          </p:nvPr>
        </p:nvSpPr>
        <p:spPr/>
        <p:txBody>
          <a:bodyPr/>
          <a:lstStyle/>
          <a:p>
            <a:r>
              <a:rPr lang="en-US" altLang="zh-CN" dirty="0"/>
              <a:t>15.3.3 Kaldi</a:t>
            </a:r>
            <a:r>
              <a:rPr lang="zh-CN" altLang="zh-CN" dirty="0"/>
              <a:t>嵌入式移植</a:t>
            </a:r>
            <a:endParaRPr lang="zh-CN" altLang="en-US" dirty="0"/>
          </a:p>
        </p:txBody>
      </p:sp>
      <p:sp>
        <p:nvSpPr>
          <p:cNvPr id="3" name="内容占位符 2">
            <a:extLst>
              <a:ext uri="{FF2B5EF4-FFF2-40B4-BE49-F238E27FC236}">
                <a16:creationId xmlns:a16="http://schemas.microsoft.com/office/drawing/2014/main" id="{4F8DAA14-93A6-4767-95D4-2016A1E7242F}"/>
              </a:ext>
            </a:extLst>
          </p:cNvPr>
          <p:cNvSpPr>
            <a:spLocks noGrp="1"/>
          </p:cNvSpPr>
          <p:nvPr>
            <p:ph idx="4294967295"/>
          </p:nvPr>
        </p:nvSpPr>
        <p:spPr>
          <a:xfrm>
            <a:off x="845288" y="1388424"/>
            <a:ext cx="10515600" cy="5056764"/>
          </a:xfrm>
        </p:spPr>
        <p:txBody>
          <a:bodyPr>
            <a:noAutofit/>
          </a:bodyPr>
          <a:lstStyle/>
          <a:p>
            <a:r>
              <a:rPr lang="zh-CN" altLang="en-US" sz="2400" dirty="0"/>
              <a:t>大部分的</a:t>
            </a:r>
            <a:r>
              <a:rPr lang="en-US" altLang="zh-CN" sz="2400" dirty="0"/>
              <a:t>ARM</a:t>
            </a:r>
            <a:r>
              <a:rPr lang="zh-CN" altLang="en-US" sz="2400" dirty="0"/>
              <a:t>平台都带有</a:t>
            </a:r>
            <a:r>
              <a:rPr lang="en-US" altLang="zh-CN" sz="2400" dirty="0"/>
              <a:t>Linux</a:t>
            </a:r>
            <a:r>
              <a:rPr lang="zh-CN" altLang="en-US" sz="2400" dirty="0"/>
              <a:t>系统，但用的是裁剪过的版本，里面的很多库跟</a:t>
            </a:r>
            <a:r>
              <a:rPr lang="en-US" altLang="zh-CN" sz="2400" dirty="0"/>
              <a:t>CentOS</a:t>
            </a:r>
            <a:r>
              <a:rPr lang="zh-CN" altLang="en-US" sz="2400" dirty="0"/>
              <a:t>或</a:t>
            </a:r>
            <a:r>
              <a:rPr lang="en-US" altLang="zh-CN" sz="2400" dirty="0"/>
              <a:t>Ubuntu</a:t>
            </a:r>
            <a:r>
              <a:rPr lang="zh-CN" altLang="en-US" sz="2400" dirty="0"/>
              <a:t>不兼容或缺少，因此移植起来较为繁琐。</a:t>
            </a:r>
            <a:endParaRPr lang="en-US" altLang="zh-CN" sz="2400" dirty="0"/>
          </a:p>
          <a:p>
            <a:endParaRPr lang="zh-CN" altLang="en-US" sz="2400" dirty="0"/>
          </a:p>
          <a:p>
            <a:r>
              <a:rPr lang="zh-CN" altLang="en-US" sz="2400" dirty="0"/>
              <a:t>以</a:t>
            </a:r>
            <a:r>
              <a:rPr lang="en-US" altLang="zh-CN" sz="2400" dirty="0"/>
              <a:t>Kaldi</a:t>
            </a:r>
            <a:r>
              <a:rPr lang="zh-CN" altLang="en-US" sz="2400" dirty="0"/>
              <a:t>的移植为例，其依赖的</a:t>
            </a:r>
            <a:r>
              <a:rPr lang="en-US" altLang="zh-CN" sz="2400" dirty="0"/>
              <a:t>Atlas</a:t>
            </a:r>
            <a:r>
              <a:rPr lang="zh-CN" altLang="en-US" sz="2400" dirty="0"/>
              <a:t>加速库包含</a:t>
            </a:r>
            <a:r>
              <a:rPr lang="en-US" altLang="zh-CN" sz="2400" dirty="0"/>
              <a:t>libatlas.so</a:t>
            </a:r>
            <a:r>
              <a:rPr lang="zh-CN" altLang="en-US" sz="2400" dirty="0"/>
              <a:t>和</a:t>
            </a:r>
            <a:r>
              <a:rPr lang="en-US" altLang="zh-CN" sz="2400" dirty="0"/>
              <a:t>liblapack.so</a:t>
            </a:r>
            <a:r>
              <a:rPr lang="zh-CN" altLang="en-US" sz="2400" dirty="0"/>
              <a:t>两个动态库，需要在</a:t>
            </a:r>
            <a:r>
              <a:rPr lang="en-US" altLang="zh-CN" sz="2400" dirty="0"/>
              <a:t>ARM Linux</a:t>
            </a:r>
            <a:r>
              <a:rPr lang="zh-CN" altLang="en-US" sz="2400" dirty="0"/>
              <a:t>环境重新编译。但单独编译这两个库有很多繁琐的配置，一种简便办法是通过</a:t>
            </a:r>
            <a:r>
              <a:rPr lang="en-US" altLang="zh-CN" sz="2400" dirty="0"/>
              <a:t>Kaldi</a:t>
            </a:r>
            <a:r>
              <a:rPr lang="zh-CN" altLang="en-US" sz="2400" dirty="0"/>
              <a:t>集成编译后得到，因为其工具包</a:t>
            </a:r>
            <a:r>
              <a:rPr lang="en-US" altLang="zh-CN" sz="2400" dirty="0"/>
              <a:t>tools</a:t>
            </a:r>
            <a:r>
              <a:rPr lang="zh-CN" altLang="en-US" sz="2400" dirty="0"/>
              <a:t>自带的安装脚本</a:t>
            </a:r>
            <a:r>
              <a:rPr lang="en-US" altLang="zh-CN" sz="2400" dirty="0"/>
              <a:t>extras/install_atlas.sh</a:t>
            </a:r>
            <a:r>
              <a:rPr lang="zh-CN" altLang="en-US" sz="2400" dirty="0"/>
              <a:t>会生成这两个</a:t>
            </a:r>
            <a:r>
              <a:rPr lang="en-US" altLang="zh-CN" sz="2400" dirty="0"/>
              <a:t>so</a:t>
            </a:r>
            <a:r>
              <a:rPr lang="zh-CN" altLang="en-US" sz="2400" dirty="0"/>
              <a:t>动态库。基于这两个</a:t>
            </a:r>
            <a:r>
              <a:rPr lang="en-US" altLang="zh-CN" sz="2400" dirty="0"/>
              <a:t>so</a:t>
            </a:r>
            <a:r>
              <a:rPr lang="zh-CN" altLang="en-US" sz="2400" dirty="0"/>
              <a:t>，重新编译引擎动态库。</a:t>
            </a:r>
            <a:endParaRPr lang="en-US" altLang="zh-CN" sz="2400" dirty="0"/>
          </a:p>
          <a:p>
            <a:endParaRPr lang="zh-CN" altLang="en-US" sz="2400" dirty="0"/>
          </a:p>
        </p:txBody>
      </p:sp>
    </p:spTree>
    <p:custDataLst>
      <p:tags r:id="rId1"/>
    </p:custDataLst>
    <p:extLst>
      <p:ext uri="{BB962C8B-B14F-4D97-AF65-F5344CB8AC3E}">
        <p14:creationId xmlns:p14="http://schemas.microsoft.com/office/powerpoint/2010/main" val="249273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46982-20C9-4C94-B75B-538D03A3EF22}"/>
              </a:ext>
            </a:extLst>
          </p:cNvPr>
          <p:cNvSpPr>
            <a:spLocks noGrp="1"/>
          </p:cNvSpPr>
          <p:nvPr>
            <p:ph type="title"/>
          </p:nvPr>
        </p:nvSpPr>
        <p:spPr/>
        <p:txBody>
          <a:bodyPr/>
          <a:lstStyle/>
          <a:p>
            <a:r>
              <a:rPr lang="en-US" altLang="zh-CN" dirty="0"/>
              <a:t>15.3.3 Kaldi</a:t>
            </a:r>
            <a:r>
              <a:rPr lang="zh-CN" altLang="zh-CN" dirty="0"/>
              <a:t>嵌入式移植</a:t>
            </a:r>
            <a:endParaRPr lang="zh-CN" altLang="en-US" dirty="0"/>
          </a:p>
        </p:txBody>
      </p:sp>
      <p:sp>
        <p:nvSpPr>
          <p:cNvPr id="3" name="内容占位符 2">
            <a:extLst>
              <a:ext uri="{FF2B5EF4-FFF2-40B4-BE49-F238E27FC236}">
                <a16:creationId xmlns:a16="http://schemas.microsoft.com/office/drawing/2014/main" id="{B22FF4B0-A5BC-4319-BFA1-66FC1D4E310B}"/>
              </a:ext>
            </a:extLst>
          </p:cNvPr>
          <p:cNvSpPr>
            <a:spLocks noGrp="1"/>
          </p:cNvSpPr>
          <p:nvPr>
            <p:ph idx="1"/>
          </p:nvPr>
        </p:nvSpPr>
        <p:spPr>
          <a:xfrm>
            <a:off x="845288" y="1388424"/>
            <a:ext cx="10515600" cy="1621106"/>
          </a:xfrm>
        </p:spPr>
        <p:txBody>
          <a:bodyPr>
            <a:normAutofit/>
          </a:bodyPr>
          <a:lstStyle/>
          <a:p>
            <a:r>
              <a:rPr lang="zh-CN" altLang="en-US" sz="2400" dirty="0"/>
              <a:t>由于内存空间受限，很多裁剪过的</a:t>
            </a:r>
            <a:r>
              <a:rPr lang="en-US" altLang="zh-CN" sz="2400" dirty="0"/>
              <a:t>ARM Linux</a:t>
            </a:r>
            <a:r>
              <a:rPr lang="zh-CN" altLang="en-US" sz="2400" dirty="0"/>
              <a:t>系统，不带编译环境，即只能运行不能编译程序。为编译引擎动态库，我们需要通过交叉编译方式，在服务器另外搭一套编译的环境，所采用的</a:t>
            </a:r>
            <a:r>
              <a:rPr lang="en-US" altLang="zh-CN" sz="2400" dirty="0" err="1"/>
              <a:t>gcc</a:t>
            </a:r>
            <a:r>
              <a:rPr lang="en-US" altLang="zh-CN" sz="2400" dirty="0"/>
              <a:t>/g++</a:t>
            </a:r>
            <a:r>
              <a:rPr lang="zh-CN" altLang="en-US" sz="2400" dirty="0"/>
              <a:t>编译器要跟</a:t>
            </a:r>
            <a:r>
              <a:rPr lang="en-US" altLang="zh-CN" sz="2400" dirty="0"/>
              <a:t>ARM Linux</a:t>
            </a:r>
            <a:r>
              <a:rPr lang="zh-CN" altLang="en-US" sz="2400" dirty="0"/>
              <a:t>一致，编译成功后再移植到</a:t>
            </a:r>
            <a:r>
              <a:rPr lang="en-US" altLang="zh-CN" sz="2400" dirty="0"/>
              <a:t>ARM Linux</a:t>
            </a:r>
            <a:r>
              <a:rPr lang="zh-CN" altLang="en-US" sz="2400" dirty="0"/>
              <a:t>环境。</a:t>
            </a:r>
          </a:p>
          <a:p>
            <a:endParaRPr lang="zh-CN" altLang="en-US" sz="2400" dirty="0"/>
          </a:p>
        </p:txBody>
      </p:sp>
      <p:sp>
        <p:nvSpPr>
          <p:cNvPr id="4" name="矩形 3">
            <a:extLst>
              <a:ext uri="{FF2B5EF4-FFF2-40B4-BE49-F238E27FC236}">
                <a16:creationId xmlns:a16="http://schemas.microsoft.com/office/drawing/2014/main" id="{A962D218-C998-4AF7-870E-D95A14381B27}"/>
              </a:ext>
            </a:extLst>
          </p:cNvPr>
          <p:cNvSpPr/>
          <p:nvPr/>
        </p:nvSpPr>
        <p:spPr>
          <a:xfrm>
            <a:off x="1216240" y="3113618"/>
            <a:ext cx="9608288" cy="29764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dirty="0">
                <a:latin typeface="+mn-ea"/>
              </a:rPr>
              <a:t>CC = arm-</a:t>
            </a:r>
            <a:r>
              <a:rPr lang="en-US" altLang="zh-CN" sz="1400" dirty="0" err="1">
                <a:latin typeface="+mn-ea"/>
              </a:rPr>
              <a:t>buildroot</a:t>
            </a:r>
            <a:r>
              <a:rPr lang="en-US" altLang="zh-CN" sz="1400" dirty="0">
                <a:latin typeface="+mn-ea"/>
              </a:rPr>
              <a:t>-</a:t>
            </a:r>
            <a:r>
              <a:rPr lang="en-US" altLang="zh-CN" sz="1400" dirty="0" err="1">
                <a:latin typeface="+mn-ea"/>
              </a:rPr>
              <a:t>linux-gnueabihf-gcc</a:t>
            </a:r>
            <a:endParaRPr lang="en-US" altLang="zh-CN" sz="1400" dirty="0">
              <a:latin typeface="+mn-ea"/>
            </a:endParaRPr>
          </a:p>
          <a:p>
            <a:r>
              <a:rPr lang="en-US" altLang="zh-CN" sz="1400" dirty="0">
                <a:latin typeface="+mn-ea"/>
              </a:rPr>
              <a:t>CXX = arm-</a:t>
            </a:r>
            <a:r>
              <a:rPr lang="en-US" altLang="zh-CN" sz="1400" dirty="0" err="1">
                <a:latin typeface="+mn-ea"/>
              </a:rPr>
              <a:t>buildroot</a:t>
            </a:r>
            <a:r>
              <a:rPr lang="en-US" altLang="zh-CN" sz="1400" dirty="0">
                <a:latin typeface="+mn-ea"/>
              </a:rPr>
              <a:t>-</a:t>
            </a:r>
            <a:r>
              <a:rPr lang="en-US" altLang="zh-CN" sz="1400" dirty="0" err="1">
                <a:latin typeface="+mn-ea"/>
              </a:rPr>
              <a:t>linux</a:t>
            </a:r>
            <a:r>
              <a:rPr lang="en-US" altLang="zh-CN" sz="1400" dirty="0">
                <a:latin typeface="+mn-ea"/>
              </a:rPr>
              <a:t>-</a:t>
            </a:r>
            <a:r>
              <a:rPr lang="en-US" altLang="zh-CN" sz="1400" dirty="0" err="1">
                <a:latin typeface="+mn-ea"/>
              </a:rPr>
              <a:t>gnueabihf</a:t>
            </a:r>
            <a:r>
              <a:rPr lang="en-US" altLang="zh-CN" sz="1400" dirty="0">
                <a:latin typeface="+mn-ea"/>
              </a:rPr>
              <a:t>-g++</a:t>
            </a:r>
          </a:p>
          <a:p>
            <a:r>
              <a:rPr lang="en-US" altLang="zh-CN" sz="1400" dirty="0">
                <a:latin typeface="+mn-ea"/>
              </a:rPr>
              <a:t>AR = arm-</a:t>
            </a:r>
            <a:r>
              <a:rPr lang="en-US" altLang="zh-CN" sz="1400" dirty="0" err="1">
                <a:latin typeface="+mn-ea"/>
              </a:rPr>
              <a:t>buildroot</a:t>
            </a:r>
            <a:r>
              <a:rPr lang="en-US" altLang="zh-CN" sz="1400" dirty="0">
                <a:latin typeface="+mn-ea"/>
              </a:rPr>
              <a:t>-</a:t>
            </a:r>
            <a:r>
              <a:rPr lang="en-US" altLang="zh-CN" sz="1400" dirty="0" err="1">
                <a:latin typeface="+mn-ea"/>
              </a:rPr>
              <a:t>linux-gnueabihf-ar</a:t>
            </a:r>
            <a:endParaRPr lang="en-US" altLang="zh-CN" sz="1400" dirty="0">
              <a:latin typeface="+mn-ea"/>
            </a:endParaRPr>
          </a:p>
          <a:p>
            <a:r>
              <a:rPr lang="en-US" altLang="zh-CN" sz="1400" dirty="0">
                <a:latin typeface="+mn-ea"/>
              </a:rPr>
              <a:t>LD = arm-</a:t>
            </a:r>
            <a:r>
              <a:rPr lang="en-US" altLang="zh-CN" sz="1400" dirty="0" err="1">
                <a:latin typeface="+mn-ea"/>
              </a:rPr>
              <a:t>buildroot</a:t>
            </a:r>
            <a:r>
              <a:rPr lang="en-US" altLang="zh-CN" sz="1400" dirty="0">
                <a:latin typeface="+mn-ea"/>
              </a:rPr>
              <a:t>-</a:t>
            </a:r>
            <a:r>
              <a:rPr lang="en-US" altLang="zh-CN" sz="1400" dirty="0" err="1">
                <a:latin typeface="+mn-ea"/>
              </a:rPr>
              <a:t>linux</a:t>
            </a:r>
            <a:r>
              <a:rPr lang="en-US" altLang="zh-CN" sz="1400" dirty="0">
                <a:latin typeface="+mn-ea"/>
              </a:rPr>
              <a:t>-</a:t>
            </a:r>
            <a:r>
              <a:rPr lang="en-US" altLang="zh-CN" sz="1400" dirty="0" err="1">
                <a:latin typeface="+mn-ea"/>
              </a:rPr>
              <a:t>gnueabihf</a:t>
            </a:r>
            <a:r>
              <a:rPr lang="en-US" altLang="zh-CN" sz="1400" dirty="0">
                <a:latin typeface="+mn-ea"/>
              </a:rPr>
              <a:t>-g++</a:t>
            </a:r>
          </a:p>
          <a:p>
            <a:endParaRPr lang="en-US" altLang="zh-CN" sz="1400" dirty="0">
              <a:latin typeface="+mn-ea"/>
            </a:endParaRPr>
          </a:p>
          <a:p>
            <a:r>
              <a:rPr lang="en-US" altLang="zh-CN" sz="1400" dirty="0">
                <a:latin typeface="+mn-ea"/>
              </a:rPr>
              <a:t>WINDRES = </a:t>
            </a:r>
            <a:r>
              <a:rPr lang="en-US" altLang="zh-CN" sz="1400" dirty="0" err="1">
                <a:latin typeface="+mn-ea"/>
              </a:rPr>
              <a:t>windres</a:t>
            </a:r>
            <a:endParaRPr lang="en-US" altLang="zh-CN" sz="1400" dirty="0">
              <a:latin typeface="+mn-ea"/>
            </a:endParaRPr>
          </a:p>
          <a:p>
            <a:endParaRPr lang="en-US" altLang="zh-CN" sz="1400" dirty="0">
              <a:latin typeface="+mn-ea"/>
            </a:endParaRPr>
          </a:p>
          <a:p>
            <a:r>
              <a:rPr lang="en-US" altLang="zh-CN" sz="1400" dirty="0">
                <a:latin typeface="+mn-ea"/>
              </a:rPr>
              <a:t>INC = -</a:t>
            </a:r>
            <a:r>
              <a:rPr lang="en-US" altLang="zh-CN" sz="1400" dirty="0" err="1">
                <a:latin typeface="+mn-ea"/>
              </a:rPr>
              <a:t>Isrc</a:t>
            </a:r>
            <a:r>
              <a:rPr lang="en-US" altLang="zh-CN" sz="1400" dirty="0">
                <a:latin typeface="+mn-ea"/>
              </a:rPr>
              <a:t> -</a:t>
            </a:r>
            <a:r>
              <a:rPr lang="en-US" altLang="zh-CN" sz="1400" dirty="0" err="1">
                <a:latin typeface="+mn-ea"/>
              </a:rPr>
              <a:t>Iopenfst</a:t>
            </a:r>
            <a:r>
              <a:rPr lang="en-US" altLang="zh-CN" sz="1400" dirty="0">
                <a:latin typeface="+mn-ea"/>
              </a:rPr>
              <a:t>/include -</a:t>
            </a:r>
            <a:r>
              <a:rPr lang="en-US" altLang="zh-CN" sz="1400" dirty="0" err="1">
                <a:latin typeface="+mn-ea"/>
              </a:rPr>
              <a:t>IOpenBLAS</a:t>
            </a:r>
            <a:r>
              <a:rPr lang="en-US" altLang="zh-CN" sz="1400" dirty="0">
                <a:latin typeface="+mn-ea"/>
              </a:rPr>
              <a:t>/include</a:t>
            </a:r>
          </a:p>
          <a:p>
            <a:r>
              <a:rPr lang="en-US" altLang="zh-CN" sz="1400" dirty="0">
                <a:latin typeface="+mn-ea"/>
              </a:rPr>
              <a:t>CFLAGS = -std=</a:t>
            </a:r>
            <a:r>
              <a:rPr lang="en-US" altLang="zh-CN" sz="1400" dirty="0" err="1">
                <a:latin typeface="+mn-ea"/>
              </a:rPr>
              <a:t>c++</a:t>
            </a:r>
            <a:r>
              <a:rPr lang="en-US" altLang="zh-CN" sz="1400" dirty="0">
                <a:latin typeface="+mn-ea"/>
              </a:rPr>
              <a:t>11 -DHAVE_OPENBLAS -DHAVE_POSIX_MEMALIGN</a:t>
            </a:r>
          </a:p>
          <a:p>
            <a:r>
              <a:rPr lang="en-US" altLang="zh-CN" sz="1400" dirty="0">
                <a:latin typeface="+mn-ea"/>
              </a:rPr>
              <a:t>RESINC = </a:t>
            </a:r>
          </a:p>
          <a:p>
            <a:r>
              <a:rPr lang="en-US" altLang="zh-CN" sz="1400" dirty="0">
                <a:latin typeface="+mn-ea"/>
              </a:rPr>
              <a:t>LIBDIR = </a:t>
            </a:r>
          </a:p>
          <a:p>
            <a:r>
              <a:rPr lang="en-US" altLang="zh-CN" sz="1400" dirty="0">
                <a:latin typeface="+mn-ea"/>
              </a:rPr>
              <a:t>LIB = lib/libopenblas.so</a:t>
            </a:r>
          </a:p>
          <a:p>
            <a:r>
              <a:rPr lang="en-US" altLang="zh-CN" sz="1400" dirty="0">
                <a:latin typeface="+mn-ea"/>
              </a:rPr>
              <a:t>LDFLAGS = -</a:t>
            </a:r>
            <a:r>
              <a:rPr lang="en-US" altLang="zh-CN" sz="1400" dirty="0" err="1">
                <a:latin typeface="+mn-ea"/>
              </a:rPr>
              <a:t>ldl</a:t>
            </a:r>
            <a:r>
              <a:rPr lang="en-US" altLang="zh-CN" sz="1400" dirty="0">
                <a:latin typeface="+mn-ea"/>
              </a:rPr>
              <a:t> lib/</a:t>
            </a:r>
            <a:r>
              <a:rPr lang="en-US" altLang="zh-CN" sz="1400" dirty="0" err="1">
                <a:latin typeface="+mn-ea"/>
              </a:rPr>
              <a:t>libclapack.a</a:t>
            </a:r>
            <a:r>
              <a:rPr lang="en-US" altLang="zh-CN" sz="1400" dirty="0">
                <a:latin typeface="+mn-ea"/>
              </a:rPr>
              <a:t> lib/</a:t>
            </a:r>
            <a:r>
              <a:rPr lang="en-US" altLang="zh-CN" sz="1400" dirty="0" err="1">
                <a:latin typeface="+mn-ea"/>
              </a:rPr>
              <a:t>libblas.a</a:t>
            </a:r>
            <a:r>
              <a:rPr lang="en-US" altLang="zh-CN" sz="1400" dirty="0">
                <a:latin typeface="+mn-ea"/>
              </a:rPr>
              <a:t> lib/libf2c.a</a:t>
            </a:r>
            <a:endParaRPr lang="zh-CN" altLang="en-US" sz="1400" dirty="0">
              <a:latin typeface="+mn-ea"/>
            </a:endParaRPr>
          </a:p>
        </p:txBody>
      </p:sp>
    </p:spTree>
    <p:custDataLst>
      <p:tags r:id="rId1"/>
    </p:custDataLst>
    <p:extLst>
      <p:ext uri="{BB962C8B-B14F-4D97-AF65-F5344CB8AC3E}">
        <p14:creationId xmlns:p14="http://schemas.microsoft.com/office/powerpoint/2010/main" val="13114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7FDC5-F69B-4C0D-AA44-CC8846371999}"/>
              </a:ext>
            </a:extLst>
          </p:cNvPr>
          <p:cNvSpPr>
            <a:spLocks noGrp="1"/>
          </p:cNvSpPr>
          <p:nvPr>
            <p:ph type="title"/>
          </p:nvPr>
        </p:nvSpPr>
        <p:spPr/>
        <p:txBody>
          <a:bodyPr/>
          <a:lstStyle/>
          <a:p>
            <a:r>
              <a:rPr lang="en-US" altLang="zh-CN" dirty="0"/>
              <a:t>15.3.3 Kaldi</a:t>
            </a:r>
            <a:r>
              <a:rPr lang="zh-CN" altLang="zh-CN" dirty="0"/>
              <a:t>嵌入式移植</a:t>
            </a:r>
            <a:endParaRPr lang="zh-CN" altLang="en-US" dirty="0"/>
          </a:p>
        </p:txBody>
      </p:sp>
      <p:sp>
        <p:nvSpPr>
          <p:cNvPr id="3" name="内容占位符 2">
            <a:extLst>
              <a:ext uri="{FF2B5EF4-FFF2-40B4-BE49-F238E27FC236}">
                <a16:creationId xmlns:a16="http://schemas.microsoft.com/office/drawing/2014/main" id="{F27FD392-5C5B-4D22-9D18-385267D280C3}"/>
              </a:ext>
            </a:extLst>
          </p:cNvPr>
          <p:cNvSpPr>
            <a:spLocks noGrp="1"/>
          </p:cNvSpPr>
          <p:nvPr>
            <p:ph idx="4294967295"/>
          </p:nvPr>
        </p:nvSpPr>
        <p:spPr>
          <a:xfrm>
            <a:off x="845288" y="1388424"/>
            <a:ext cx="10515600" cy="4351338"/>
          </a:xfrm>
        </p:spPr>
        <p:txBody>
          <a:bodyPr>
            <a:normAutofit/>
          </a:bodyPr>
          <a:lstStyle/>
          <a:p>
            <a:r>
              <a:rPr lang="zh-CN" altLang="en-US" sz="2400" dirty="0"/>
              <a:t>嵌入式语音识别一般只支持命令词识别或小范围的“随便说”，如机器人的动作命令和简单的对话。对话内容可能只有几百句，语言模型就可以做得很小，而声学模型本身不会太大，因此编译出来的</a:t>
            </a:r>
            <a:r>
              <a:rPr lang="en-US" altLang="zh-CN" sz="2400" dirty="0"/>
              <a:t>HCLG</a:t>
            </a:r>
            <a:r>
              <a:rPr lang="zh-CN" altLang="en-US" sz="2400" dirty="0"/>
              <a:t>也就很小，文件只有几百</a:t>
            </a:r>
            <a:r>
              <a:rPr lang="en-US" altLang="zh-CN" sz="2400" dirty="0" err="1"/>
              <a:t>KByte</a:t>
            </a:r>
            <a:r>
              <a:rPr lang="zh-CN" altLang="en-US" sz="2400" dirty="0"/>
              <a:t>甚至更小。这样更容易部署到嵌入式平台，识别速度也更快。</a:t>
            </a:r>
            <a:endParaRPr lang="en-US" altLang="zh-CN" sz="2400" dirty="0"/>
          </a:p>
          <a:p>
            <a:endParaRPr lang="en-US" altLang="zh-CN" sz="2400" dirty="0"/>
          </a:p>
          <a:p>
            <a:r>
              <a:rPr lang="zh-CN" altLang="en-US" sz="2400" dirty="0"/>
              <a:t>针对更低端的</a:t>
            </a:r>
            <a:r>
              <a:rPr lang="en-US" altLang="zh-CN" sz="2400" dirty="0"/>
              <a:t>DSP</a:t>
            </a:r>
            <a:r>
              <a:rPr lang="zh-CN" altLang="en-US" sz="2400" dirty="0"/>
              <a:t>平台，嵌入式移植可能还涉及定点化问题，需要把解码器特别是特征提取和</a:t>
            </a:r>
            <a:r>
              <a:rPr lang="en-US" altLang="zh-CN" sz="2400" dirty="0"/>
              <a:t>DNN</a:t>
            </a:r>
            <a:r>
              <a:rPr lang="zh-CN" altLang="en-US" sz="2400" dirty="0"/>
              <a:t>的前向传播重新改写，即把浮点运算改为定点运算，而且不再包含加速库，这部分工作量比较大。</a:t>
            </a:r>
          </a:p>
        </p:txBody>
      </p:sp>
    </p:spTree>
    <p:custDataLst>
      <p:tags r:id="rId1"/>
    </p:custDataLst>
    <p:extLst>
      <p:ext uri="{BB962C8B-B14F-4D97-AF65-F5344CB8AC3E}">
        <p14:creationId xmlns:p14="http://schemas.microsoft.com/office/powerpoint/2010/main" val="76638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1EF7A-1DB9-B6BD-119E-1E9886F7E207}"/>
              </a:ext>
            </a:extLst>
          </p:cNvPr>
          <p:cNvSpPr>
            <a:spLocks noGrp="1"/>
          </p:cNvSpPr>
          <p:nvPr>
            <p:ph type="title"/>
          </p:nvPr>
        </p:nvSpPr>
        <p:spPr/>
        <p:txBody>
          <a:bodyPr/>
          <a:lstStyle/>
          <a:p>
            <a:r>
              <a:rPr lang="en-US" altLang="zh-CN" dirty="0"/>
              <a:t>15.3.4 </a:t>
            </a:r>
            <a:r>
              <a:rPr lang="en-US" altLang="zh-CN" dirty="0" err="1"/>
              <a:t>WeNet</a:t>
            </a:r>
            <a:r>
              <a:rPr lang="zh-CN" altLang="en-US" dirty="0"/>
              <a:t>端侧部署</a:t>
            </a:r>
          </a:p>
        </p:txBody>
      </p:sp>
      <p:sp>
        <p:nvSpPr>
          <p:cNvPr id="4" name="文本框 3">
            <a:extLst>
              <a:ext uri="{FF2B5EF4-FFF2-40B4-BE49-F238E27FC236}">
                <a16:creationId xmlns:a16="http://schemas.microsoft.com/office/drawing/2014/main" id="{A3EB8422-2470-71E2-7317-7F059C7D2542}"/>
              </a:ext>
            </a:extLst>
          </p:cNvPr>
          <p:cNvSpPr txBox="1"/>
          <p:nvPr/>
        </p:nvSpPr>
        <p:spPr>
          <a:xfrm>
            <a:off x="283317" y="1270322"/>
            <a:ext cx="5812683" cy="1508105"/>
          </a:xfrm>
          <a:prstGeom prst="rect">
            <a:avLst/>
          </a:prstGeom>
          <a:noFill/>
        </p:spPr>
        <p:txBody>
          <a:bodyPr wrap="square" rtlCol="0">
            <a:spAutoFit/>
          </a:bodyPr>
          <a:lstStyle/>
          <a:p>
            <a:r>
              <a:rPr lang="zh-CN" altLang="en-US" sz="2000" dirty="0"/>
              <a:t>端侧语音识别</a:t>
            </a:r>
            <a:endParaRPr lang="en-US" altLang="zh-CN" sz="2000" dirty="0"/>
          </a:p>
          <a:p>
            <a:pPr marL="285750" indent="-285750">
              <a:buFont typeface="Arial" panose="020B0604020202020204" pitchFamily="34" charset="0"/>
              <a:buChar char="•"/>
            </a:pPr>
            <a:r>
              <a:rPr lang="zh-CN" altLang="en-US" dirty="0"/>
              <a:t>端侧设备：</a:t>
            </a:r>
            <a:r>
              <a:rPr lang="en-US" altLang="zh-CN" dirty="0"/>
              <a:t>X86</a:t>
            </a:r>
            <a:r>
              <a:rPr lang="zh-CN" altLang="en-US" dirty="0"/>
              <a:t>、</a:t>
            </a:r>
            <a:r>
              <a:rPr lang="en-US" altLang="zh-CN" dirty="0"/>
              <a:t>ARM</a:t>
            </a:r>
          </a:p>
          <a:p>
            <a:pPr marL="285750" indent="-285750">
              <a:buFont typeface="Arial" panose="020B0604020202020204" pitchFamily="34" charset="0"/>
              <a:buChar char="•"/>
            </a:pPr>
            <a:r>
              <a:rPr lang="zh-CN" altLang="en-US" dirty="0"/>
              <a:t>要求：实时率、模型大小</a:t>
            </a:r>
            <a:endParaRPr lang="en-US" altLang="zh-CN" dirty="0"/>
          </a:p>
          <a:p>
            <a:pPr marL="285750" indent="-285750">
              <a:buFont typeface="Arial" panose="020B0604020202020204" pitchFamily="34" charset="0"/>
              <a:buChar char="•"/>
            </a:pPr>
            <a:r>
              <a:rPr lang="zh-CN" altLang="en-US" dirty="0"/>
              <a:t>端到端架构：</a:t>
            </a:r>
            <a:r>
              <a:rPr lang="en-US" altLang="zh-CN" dirty="0"/>
              <a:t>Conformer</a:t>
            </a:r>
            <a:r>
              <a:rPr lang="zh-CN" altLang="en-US" dirty="0"/>
              <a:t>模型</a:t>
            </a:r>
            <a:endParaRPr lang="en-US" altLang="zh-CN" dirty="0"/>
          </a:p>
          <a:p>
            <a:pPr marL="285750" indent="-285750">
              <a:buFont typeface="Arial" panose="020B0604020202020204" pitchFamily="34" charset="0"/>
              <a:buChar char="•"/>
            </a:pPr>
            <a:r>
              <a:rPr lang="zh-CN" altLang="en-US" dirty="0"/>
              <a:t>模型压缩方案：量化模型、知识蒸馏、网络权重共享</a:t>
            </a:r>
          </a:p>
        </p:txBody>
      </p:sp>
      <p:grpSp>
        <p:nvGrpSpPr>
          <p:cNvPr id="39" name="组合 38">
            <a:extLst>
              <a:ext uri="{FF2B5EF4-FFF2-40B4-BE49-F238E27FC236}">
                <a16:creationId xmlns:a16="http://schemas.microsoft.com/office/drawing/2014/main" id="{697FCC71-1C82-2580-15BD-04991CCFE067}"/>
              </a:ext>
            </a:extLst>
          </p:cNvPr>
          <p:cNvGrpSpPr/>
          <p:nvPr/>
        </p:nvGrpSpPr>
        <p:grpSpPr>
          <a:xfrm>
            <a:off x="2111127" y="3131525"/>
            <a:ext cx="7857474" cy="2259528"/>
            <a:chOff x="4172768" y="522544"/>
            <a:chExt cx="7857474" cy="2259528"/>
          </a:xfrm>
        </p:grpSpPr>
        <p:grpSp>
          <p:nvGrpSpPr>
            <p:cNvPr id="40" name="组合 39">
              <a:extLst>
                <a:ext uri="{FF2B5EF4-FFF2-40B4-BE49-F238E27FC236}">
                  <a16:creationId xmlns:a16="http://schemas.microsoft.com/office/drawing/2014/main" id="{39D1A9BC-EA43-1776-26D5-3CB032284C13}"/>
                </a:ext>
              </a:extLst>
            </p:cNvPr>
            <p:cNvGrpSpPr/>
            <p:nvPr/>
          </p:nvGrpSpPr>
          <p:grpSpPr>
            <a:xfrm>
              <a:off x="4172768" y="522544"/>
              <a:ext cx="7857474" cy="2259528"/>
              <a:chOff x="1926718" y="4463376"/>
              <a:chExt cx="7857474" cy="2259528"/>
            </a:xfrm>
          </p:grpSpPr>
          <p:sp>
            <p:nvSpPr>
              <p:cNvPr id="42" name="圆角矩形 9">
                <a:extLst>
                  <a:ext uri="{FF2B5EF4-FFF2-40B4-BE49-F238E27FC236}">
                    <a16:creationId xmlns:a16="http://schemas.microsoft.com/office/drawing/2014/main" id="{38C18CAF-AFB1-9AC8-C96F-9AE33442F197}"/>
                  </a:ext>
                </a:extLst>
              </p:cNvPr>
              <p:cNvSpPr/>
              <p:nvPr/>
            </p:nvSpPr>
            <p:spPr>
              <a:xfrm>
                <a:off x="1926718" y="4463376"/>
                <a:ext cx="728682" cy="1296144"/>
              </a:xfrm>
              <a:prstGeom prst="roundRect">
                <a:avLst>
                  <a:gd name="adj" fmla="val 8099"/>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itchFamily="34" charset="-122"/>
                    <a:ea typeface="微软雅黑" pitchFamily="34" charset="-122"/>
                  </a:rPr>
                  <a:t>全</a:t>
                </a:r>
                <a:endParaRPr lang="en-US" altLang="zh-CN" sz="1600" b="1" dirty="0">
                  <a:solidFill>
                    <a:srgbClr val="FF0000"/>
                  </a:solidFill>
                  <a:latin typeface="微软雅黑" pitchFamily="34" charset="-122"/>
                  <a:ea typeface="微软雅黑" pitchFamily="34" charset="-122"/>
                </a:endParaRPr>
              </a:p>
              <a:p>
                <a:pPr algn="ctr"/>
                <a:r>
                  <a:rPr lang="zh-CN" altLang="en-US" sz="1600" b="1" dirty="0">
                    <a:solidFill>
                      <a:srgbClr val="FF0000"/>
                    </a:solidFill>
                    <a:latin typeface="微软雅黑" pitchFamily="34" charset="-122"/>
                    <a:ea typeface="微软雅黑" pitchFamily="34" charset="-122"/>
                  </a:rPr>
                  <a:t>终</a:t>
                </a:r>
                <a:endParaRPr lang="en-US" altLang="zh-CN" sz="1600" b="1" dirty="0">
                  <a:solidFill>
                    <a:srgbClr val="FF0000"/>
                  </a:solidFill>
                  <a:latin typeface="微软雅黑" pitchFamily="34" charset="-122"/>
                  <a:ea typeface="微软雅黑" pitchFamily="34" charset="-122"/>
                </a:endParaRPr>
              </a:p>
              <a:p>
                <a:pPr algn="ctr"/>
                <a:r>
                  <a:rPr lang="zh-CN" altLang="en-US" sz="1600" b="1" dirty="0">
                    <a:solidFill>
                      <a:srgbClr val="FF0000"/>
                    </a:solidFill>
                    <a:latin typeface="微软雅黑" pitchFamily="34" charset="-122"/>
                    <a:ea typeface="微软雅黑" pitchFamily="34" charset="-122"/>
                  </a:rPr>
                  <a:t>端</a:t>
                </a:r>
              </a:p>
            </p:txBody>
          </p:sp>
          <p:sp>
            <p:nvSpPr>
              <p:cNvPr id="43" name="圆角矩形 10">
                <a:extLst>
                  <a:ext uri="{FF2B5EF4-FFF2-40B4-BE49-F238E27FC236}">
                    <a16:creationId xmlns:a16="http://schemas.microsoft.com/office/drawing/2014/main" id="{24848012-A63D-5D60-73D4-6EFA17F8039A}"/>
                  </a:ext>
                </a:extLst>
              </p:cNvPr>
              <p:cNvSpPr/>
              <p:nvPr/>
            </p:nvSpPr>
            <p:spPr>
              <a:xfrm>
                <a:off x="1926718" y="5903536"/>
                <a:ext cx="728682" cy="819368"/>
              </a:xfrm>
              <a:prstGeom prst="roundRect">
                <a:avLst>
                  <a:gd name="adj" fmla="val 8099"/>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rgbClr val="FF0000"/>
                    </a:solidFill>
                    <a:latin typeface="微软雅黑" pitchFamily="34" charset="-122"/>
                    <a:ea typeface="微软雅黑" pitchFamily="34" charset="-122"/>
                  </a:rPr>
                  <a:t>全</a:t>
                </a:r>
                <a:endParaRPr lang="en-US" altLang="zh-CN" sz="1600" b="1" dirty="0">
                  <a:solidFill>
                    <a:srgbClr val="FF0000"/>
                  </a:solidFill>
                  <a:latin typeface="微软雅黑" pitchFamily="34" charset="-122"/>
                  <a:ea typeface="微软雅黑" pitchFamily="34" charset="-122"/>
                </a:endParaRPr>
              </a:p>
              <a:p>
                <a:pPr algn="ctr"/>
                <a:r>
                  <a:rPr lang="zh-CN" altLang="en-US" sz="1600" b="1" dirty="0">
                    <a:solidFill>
                      <a:srgbClr val="FF0000"/>
                    </a:solidFill>
                    <a:latin typeface="微软雅黑" pitchFamily="34" charset="-122"/>
                    <a:ea typeface="微软雅黑" pitchFamily="34" charset="-122"/>
                  </a:rPr>
                  <a:t>离</a:t>
                </a:r>
                <a:endParaRPr lang="en-US" altLang="zh-CN" sz="1600" b="1" dirty="0">
                  <a:solidFill>
                    <a:srgbClr val="FF0000"/>
                  </a:solidFill>
                  <a:latin typeface="微软雅黑" pitchFamily="34" charset="-122"/>
                  <a:ea typeface="微软雅黑" pitchFamily="34" charset="-122"/>
                </a:endParaRPr>
              </a:p>
              <a:p>
                <a:pPr algn="ctr"/>
                <a:r>
                  <a:rPr lang="zh-CN" altLang="en-US" sz="1600" b="1" dirty="0">
                    <a:solidFill>
                      <a:srgbClr val="FF0000"/>
                    </a:solidFill>
                    <a:latin typeface="微软雅黑" pitchFamily="34" charset="-122"/>
                    <a:ea typeface="微软雅黑" pitchFamily="34" charset="-122"/>
                  </a:rPr>
                  <a:t>线</a:t>
                </a:r>
              </a:p>
            </p:txBody>
          </p:sp>
          <p:sp>
            <p:nvSpPr>
              <p:cNvPr id="44" name="圆角矩形 13">
                <a:extLst>
                  <a:ext uri="{FF2B5EF4-FFF2-40B4-BE49-F238E27FC236}">
                    <a16:creationId xmlns:a16="http://schemas.microsoft.com/office/drawing/2014/main" id="{EEEFFD6A-0C22-451E-575D-B34BF8A536CF}"/>
                  </a:ext>
                </a:extLst>
              </p:cNvPr>
              <p:cNvSpPr/>
              <p:nvPr/>
            </p:nvSpPr>
            <p:spPr>
              <a:xfrm>
                <a:off x="2727408" y="5903536"/>
                <a:ext cx="7056784" cy="811806"/>
              </a:xfrm>
              <a:prstGeom prst="roundRect">
                <a:avLst>
                  <a:gd name="adj" fmla="val 8533"/>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14">
                <a:extLst>
                  <a:ext uri="{FF2B5EF4-FFF2-40B4-BE49-F238E27FC236}">
                    <a16:creationId xmlns:a16="http://schemas.microsoft.com/office/drawing/2014/main" id="{DDF9ECF3-7421-08E4-BD2E-196C21787B25}"/>
                  </a:ext>
                </a:extLst>
              </p:cNvPr>
              <p:cNvSpPr/>
              <p:nvPr/>
            </p:nvSpPr>
            <p:spPr>
              <a:xfrm>
                <a:off x="2727408" y="4463376"/>
                <a:ext cx="7056784" cy="1296144"/>
              </a:xfrm>
              <a:prstGeom prst="roundRect">
                <a:avLst>
                  <a:gd name="adj" fmla="val 4383"/>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对角圆角矩形 15">
                <a:extLst>
                  <a:ext uri="{FF2B5EF4-FFF2-40B4-BE49-F238E27FC236}">
                    <a16:creationId xmlns:a16="http://schemas.microsoft.com/office/drawing/2014/main" id="{3C96AE22-5D66-5215-DBFC-06B6F199A0D3}"/>
                  </a:ext>
                </a:extLst>
              </p:cNvPr>
              <p:cNvSpPr/>
              <p:nvPr/>
            </p:nvSpPr>
            <p:spPr>
              <a:xfrm>
                <a:off x="2871424" y="6011548"/>
                <a:ext cx="6768752" cy="648072"/>
              </a:xfrm>
              <a:prstGeom prst="round2Diag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itchFamily="34" charset="-122"/>
                    <a:ea typeface="微软雅黑" pitchFamily="34" charset="-122"/>
                  </a:rPr>
                  <a:t>全离线</a:t>
                </a:r>
                <a:r>
                  <a:rPr lang="en-US" altLang="zh-CN" sz="1600" dirty="0">
                    <a:latin typeface="微软雅黑" pitchFamily="34" charset="-122"/>
                    <a:ea typeface="微软雅黑" pitchFamily="34" charset="-122"/>
                  </a:rPr>
                  <a:t>SDK </a:t>
                </a:r>
                <a:r>
                  <a:rPr lang="zh-CN" altLang="en-US" sz="1600" dirty="0">
                    <a:latin typeface="微软雅黑" pitchFamily="34" charset="-122"/>
                    <a:ea typeface="微软雅黑" pitchFamily="34" charset="-122"/>
                  </a:rPr>
                  <a:t>适配各种终端的</a:t>
                </a:r>
                <a:r>
                  <a:rPr lang="en-US" altLang="zh-CN" sz="1600" dirty="0">
                    <a:latin typeface="微软雅黑" pitchFamily="34" charset="-122"/>
                    <a:ea typeface="微软雅黑" pitchFamily="34" charset="-122"/>
                  </a:rPr>
                  <a:t>SDK</a:t>
                </a:r>
                <a:endParaRPr lang="zh-CN" altLang="en-US" sz="1600" dirty="0">
                  <a:latin typeface="微软雅黑" pitchFamily="34" charset="-122"/>
                  <a:ea typeface="微软雅黑" pitchFamily="34" charset="-122"/>
                </a:endParaRPr>
              </a:p>
            </p:txBody>
          </p:sp>
          <p:sp>
            <p:nvSpPr>
              <p:cNvPr id="47" name="圆角矩形 22">
                <a:extLst>
                  <a:ext uri="{FF2B5EF4-FFF2-40B4-BE49-F238E27FC236}">
                    <a16:creationId xmlns:a16="http://schemas.microsoft.com/office/drawing/2014/main" id="{07792DD4-8922-5EC2-D053-2625175C92B8}"/>
                  </a:ext>
                </a:extLst>
              </p:cNvPr>
              <p:cNvSpPr/>
              <p:nvPr/>
            </p:nvSpPr>
            <p:spPr>
              <a:xfrm>
                <a:off x="2871424" y="4607392"/>
                <a:ext cx="6768752" cy="432048"/>
              </a:xfrm>
              <a:prstGeom prst="roundRect">
                <a:avLst>
                  <a:gd name="adj" fmla="val 8099"/>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00B0F0"/>
                    </a:solidFill>
                    <a:latin typeface="微软雅黑" pitchFamily="34" charset="-122"/>
                    <a:ea typeface="微软雅黑" pitchFamily="34" charset="-122"/>
                  </a:rPr>
                  <a:t>操作系统：</a:t>
                </a:r>
              </a:p>
            </p:txBody>
          </p:sp>
          <p:sp>
            <p:nvSpPr>
              <p:cNvPr id="48" name="矩形 47">
                <a:extLst>
                  <a:ext uri="{FF2B5EF4-FFF2-40B4-BE49-F238E27FC236}">
                    <a16:creationId xmlns:a16="http://schemas.microsoft.com/office/drawing/2014/main" id="{B0254E93-D66D-AAE2-1649-B01ED1C78057}"/>
                  </a:ext>
                </a:extLst>
              </p:cNvPr>
              <p:cNvSpPr/>
              <p:nvPr/>
            </p:nvSpPr>
            <p:spPr>
              <a:xfrm>
                <a:off x="3807528" y="4712653"/>
                <a:ext cx="1226111" cy="28803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itchFamily="34" charset="-122"/>
                    <a:ea typeface="微软雅黑" pitchFamily="34" charset="-122"/>
                  </a:rPr>
                  <a:t>Linux</a:t>
                </a:r>
                <a:endParaRPr lang="zh-CN" altLang="en-US" sz="1200" dirty="0">
                  <a:latin typeface="微软雅黑" pitchFamily="34" charset="-122"/>
                  <a:ea typeface="微软雅黑" pitchFamily="34" charset="-122"/>
                </a:endParaRPr>
              </a:p>
            </p:txBody>
          </p:sp>
          <p:sp>
            <p:nvSpPr>
              <p:cNvPr id="49" name="矩形 48">
                <a:extLst>
                  <a:ext uri="{FF2B5EF4-FFF2-40B4-BE49-F238E27FC236}">
                    <a16:creationId xmlns:a16="http://schemas.microsoft.com/office/drawing/2014/main" id="{4904DBB0-96C9-099C-33C9-9D5E9D789AF8}"/>
                  </a:ext>
                </a:extLst>
              </p:cNvPr>
              <p:cNvSpPr/>
              <p:nvPr/>
            </p:nvSpPr>
            <p:spPr>
              <a:xfrm>
                <a:off x="5329485" y="4712653"/>
                <a:ext cx="1280515" cy="28803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itchFamily="34" charset="-122"/>
                    <a:ea typeface="微软雅黑" pitchFamily="34" charset="-122"/>
                  </a:rPr>
                  <a:t>Windows</a:t>
                </a:r>
                <a:endParaRPr lang="zh-CN" altLang="en-US" sz="1200" dirty="0">
                  <a:latin typeface="微软雅黑" pitchFamily="34" charset="-122"/>
                  <a:ea typeface="微软雅黑" pitchFamily="34" charset="-122"/>
                </a:endParaRPr>
              </a:p>
            </p:txBody>
          </p:sp>
          <p:sp>
            <p:nvSpPr>
              <p:cNvPr id="50" name="矩形 49">
                <a:extLst>
                  <a:ext uri="{FF2B5EF4-FFF2-40B4-BE49-F238E27FC236}">
                    <a16:creationId xmlns:a16="http://schemas.microsoft.com/office/drawing/2014/main" id="{3A4670BB-456C-4BC3-2129-053D07F5581A}"/>
                  </a:ext>
                </a:extLst>
              </p:cNvPr>
              <p:cNvSpPr/>
              <p:nvPr/>
            </p:nvSpPr>
            <p:spPr>
              <a:xfrm>
                <a:off x="6903872" y="4712653"/>
                <a:ext cx="1183469" cy="28803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itchFamily="34" charset="-122"/>
                    <a:ea typeface="微软雅黑" pitchFamily="34" charset="-122"/>
                  </a:rPr>
                  <a:t>Android</a:t>
                </a:r>
                <a:endParaRPr lang="zh-CN" altLang="en-US" sz="1200" dirty="0">
                  <a:latin typeface="微软雅黑" pitchFamily="34" charset="-122"/>
                  <a:ea typeface="微软雅黑" pitchFamily="34" charset="-122"/>
                </a:endParaRPr>
              </a:p>
            </p:txBody>
          </p:sp>
          <p:sp>
            <p:nvSpPr>
              <p:cNvPr id="51" name="圆角矩形 27">
                <a:extLst>
                  <a:ext uri="{FF2B5EF4-FFF2-40B4-BE49-F238E27FC236}">
                    <a16:creationId xmlns:a16="http://schemas.microsoft.com/office/drawing/2014/main" id="{81CFD522-1CB2-CD2B-A6D2-0F13503B8EC8}"/>
                  </a:ext>
                </a:extLst>
              </p:cNvPr>
              <p:cNvSpPr/>
              <p:nvPr/>
            </p:nvSpPr>
            <p:spPr>
              <a:xfrm>
                <a:off x="2871424" y="5183456"/>
                <a:ext cx="6768752" cy="432048"/>
              </a:xfrm>
              <a:prstGeom prst="roundRect">
                <a:avLst>
                  <a:gd name="adj" fmla="val 8099"/>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00B0F0"/>
                    </a:solidFill>
                    <a:latin typeface="微软雅黑" pitchFamily="34" charset="-122"/>
                    <a:ea typeface="微软雅黑" pitchFamily="34" charset="-122"/>
                  </a:rPr>
                  <a:t>架构：</a:t>
                </a:r>
              </a:p>
            </p:txBody>
          </p:sp>
          <p:sp>
            <p:nvSpPr>
              <p:cNvPr id="52" name="矩形 51">
                <a:extLst>
                  <a:ext uri="{FF2B5EF4-FFF2-40B4-BE49-F238E27FC236}">
                    <a16:creationId xmlns:a16="http://schemas.microsoft.com/office/drawing/2014/main" id="{19B95313-D806-C32E-05F0-6FDF896573B7}"/>
                  </a:ext>
                </a:extLst>
              </p:cNvPr>
              <p:cNvSpPr/>
              <p:nvPr/>
            </p:nvSpPr>
            <p:spPr>
              <a:xfrm>
                <a:off x="3807528" y="5255464"/>
                <a:ext cx="2646294" cy="28803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itchFamily="34" charset="-122"/>
                    <a:ea typeface="微软雅黑" pitchFamily="34" charset="-122"/>
                  </a:rPr>
                  <a:t>x86</a:t>
                </a:r>
                <a:endParaRPr lang="zh-CN" altLang="en-US" sz="1200" dirty="0">
                  <a:latin typeface="微软雅黑" pitchFamily="34" charset="-122"/>
                  <a:ea typeface="微软雅黑" pitchFamily="34" charset="-122"/>
                </a:endParaRPr>
              </a:p>
            </p:txBody>
          </p:sp>
          <p:sp>
            <p:nvSpPr>
              <p:cNvPr id="53" name="矩形 52">
                <a:extLst>
                  <a:ext uri="{FF2B5EF4-FFF2-40B4-BE49-F238E27FC236}">
                    <a16:creationId xmlns:a16="http://schemas.microsoft.com/office/drawing/2014/main" id="{BF32D2FC-9F55-932C-25FB-3B2259A7E8F8}"/>
                  </a:ext>
                </a:extLst>
              </p:cNvPr>
              <p:cNvSpPr/>
              <p:nvPr/>
            </p:nvSpPr>
            <p:spPr>
              <a:xfrm>
                <a:off x="6903872" y="5249489"/>
                <a:ext cx="2664296" cy="28803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itchFamily="34" charset="-122"/>
                    <a:ea typeface="微软雅黑" pitchFamily="34" charset="-122"/>
                  </a:rPr>
                  <a:t>ARM</a:t>
                </a:r>
                <a:endParaRPr lang="zh-CN" altLang="en-US" sz="1200" dirty="0">
                  <a:latin typeface="微软雅黑" pitchFamily="34" charset="-122"/>
                  <a:ea typeface="微软雅黑" pitchFamily="34" charset="-122"/>
                </a:endParaRPr>
              </a:p>
            </p:txBody>
          </p:sp>
        </p:grpSp>
        <p:sp>
          <p:nvSpPr>
            <p:cNvPr id="41" name="矩形 40">
              <a:extLst>
                <a:ext uri="{FF2B5EF4-FFF2-40B4-BE49-F238E27FC236}">
                  <a16:creationId xmlns:a16="http://schemas.microsoft.com/office/drawing/2014/main" id="{34EB58B6-B127-794F-EDE4-A61C4BD5FE4B}"/>
                </a:ext>
              </a:extLst>
            </p:cNvPr>
            <p:cNvSpPr/>
            <p:nvPr/>
          </p:nvSpPr>
          <p:spPr>
            <a:xfrm>
              <a:off x="10630749" y="766885"/>
              <a:ext cx="1183469" cy="28803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itchFamily="34" charset="-122"/>
                  <a:ea typeface="微软雅黑" pitchFamily="34" charset="-122"/>
                </a:rPr>
                <a:t>Harmony</a:t>
              </a:r>
              <a:endParaRPr lang="zh-CN" altLang="en-US" sz="1200" dirty="0">
                <a:latin typeface="微软雅黑" pitchFamily="34" charset="-122"/>
                <a:ea typeface="微软雅黑" pitchFamily="34" charset="-122"/>
              </a:endParaRPr>
            </a:p>
          </p:txBody>
        </p:sp>
      </p:grpSp>
      <p:sp>
        <p:nvSpPr>
          <p:cNvPr id="54" name="矩形 53">
            <a:extLst>
              <a:ext uri="{FF2B5EF4-FFF2-40B4-BE49-F238E27FC236}">
                <a16:creationId xmlns:a16="http://schemas.microsoft.com/office/drawing/2014/main" id="{DAAEC1A2-854E-45D2-F817-A04147C45037}"/>
              </a:ext>
            </a:extLst>
          </p:cNvPr>
          <p:cNvSpPr/>
          <p:nvPr/>
        </p:nvSpPr>
        <p:spPr>
          <a:xfrm>
            <a:off x="2048953" y="5973161"/>
            <a:ext cx="1580225" cy="59480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err="1"/>
              <a:t>WeNet</a:t>
            </a:r>
            <a:endParaRPr lang="en-US" altLang="zh-CN" sz="1400" dirty="0"/>
          </a:p>
          <a:p>
            <a:pPr algn="ctr"/>
            <a:r>
              <a:rPr lang="zh-CN" altLang="en-US" sz="1400" dirty="0"/>
              <a:t>训练模型</a:t>
            </a:r>
          </a:p>
        </p:txBody>
      </p:sp>
      <p:sp>
        <p:nvSpPr>
          <p:cNvPr id="55" name="矩形 54">
            <a:extLst>
              <a:ext uri="{FF2B5EF4-FFF2-40B4-BE49-F238E27FC236}">
                <a16:creationId xmlns:a16="http://schemas.microsoft.com/office/drawing/2014/main" id="{FCD5D94E-A8A8-7287-446C-A871D0357B24}"/>
              </a:ext>
            </a:extLst>
          </p:cNvPr>
          <p:cNvSpPr/>
          <p:nvPr/>
        </p:nvSpPr>
        <p:spPr>
          <a:xfrm>
            <a:off x="4243216" y="5973161"/>
            <a:ext cx="1580225" cy="59480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t>导出</a:t>
            </a:r>
            <a:endParaRPr lang="en-US" altLang="zh-CN" sz="1400" dirty="0"/>
          </a:p>
          <a:p>
            <a:pPr algn="ctr"/>
            <a:r>
              <a:rPr lang="en-US" altLang="zh-CN" sz="1400" dirty="0"/>
              <a:t>ONNX</a:t>
            </a:r>
            <a:r>
              <a:rPr lang="zh-CN" altLang="en-US" sz="1400" dirty="0"/>
              <a:t>模型</a:t>
            </a:r>
          </a:p>
        </p:txBody>
      </p:sp>
      <p:sp>
        <p:nvSpPr>
          <p:cNvPr id="56" name="矩形 55">
            <a:extLst>
              <a:ext uri="{FF2B5EF4-FFF2-40B4-BE49-F238E27FC236}">
                <a16:creationId xmlns:a16="http://schemas.microsoft.com/office/drawing/2014/main" id="{CB286D96-A465-1CA3-421D-93900FA79EEE}"/>
              </a:ext>
            </a:extLst>
          </p:cNvPr>
          <p:cNvSpPr/>
          <p:nvPr/>
        </p:nvSpPr>
        <p:spPr>
          <a:xfrm>
            <a:off x="8631742" y="5973161"/>
            <a:ext cx="1580225" cy="5948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部署</a:t>
            </a:r>
            <a:endParaRPr lang="en-US" altLang="zh-CN" sz="1400" dirty="0"/>
          </a:p>
          <a:p>
            <a:pPr algn="ctr"/>
            <a:r>
              <a:rPr lang="en-US" altLang="zh-CN" sz="1400" dirty="0"/>
              <a:t>ONNX</a:t>
            </a:r>
            <a:r>
              <a:rPr lang="zh-CN" altLang="en-US" sz="1400" dirty="0"/>
              <a:t>模型</a:t>
            </a:r>
          </a:p>
        </p:txBody>
      </p:sp>
      <p:cxnSp>
        <p:nvCxnSpPr>
          <p:cNvPr id="57" name="直接箭头连接符 56">
            <a:extLst>
              <a:ext uri="{FF2B5EF4-FFF2-40B4-BE49-F238E27FC236}">
                <a16:creationId xmlns:a16="http://schemas.microsoft.com/office/drawing/2014/main" id="{398B059C-86EF-7D90-513E-D0CB19C42633}"/>
              </a:ext>
            </a:extLst>
          </p:cNvPr>
          <p:cNvCxnSpPr>
            <a:stCxn id="54" idx="3"/>
            <a:endCxn id="55" idx="1"/>
          </p:cNvCxnSpPr>
          <p:nvPr/>
        </p:nvCxnSpPr>
        <p:spPr>
          <a:xfrm>
            <a:off x="3629178" y="6270563"/>
            <a:ext cx="614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F9B2C9C-75A3-D9E8-292D-33D45BD4B1AD}"/>
              </a:ext>
            </a:extLst>
          </p:cNvPr>
          <p:cNvCxnSpPr>
            <a:cxnSpLocks/>
            <a:stCxn id="55" idx="3"/>
            <a:endCxn id="59" idx="1"/>
          </p:cNvCxnSpPr>
          <p:nvPr/>
        </p:nvCxnSpPr>
        <p:spPr>
          <a:xfrm>
            <a:off x="5823441" y="6270563"/>
            <a:ext cx="614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B94B9C17-55F7-DF5F-C9CA-101C82264276}"/>
              </a:ext>
            </a:extLst>
          </p:cNvPr>
          <p:cNvSpPr/>
          <p:nvPr/>
        </p:nvSpPr>
        <p:spPr>
          <a:xfrm>
            <a:off x="6437479" y="5973161"/>
            <a:ext cx="1580225" cy="5948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t>ONNX</a:t>
            </a:r>
            <a:r>
              <a:rPr lang="zh-CN" altLang="en-US" sz="1400" dirty="0"/>
              <a:t>模型</a:t>
            </a:r>
            <a:endParaRPr lang="en-US" altLang="zh-CN" sz="1400" dirty="0"/>
          </a:p>
          <a:p>
            <a:pPr algn="ctr"/>
            <a:r>
              <a:rPr lang="zh-CN" altLang="en-US" sz="1400" dirty="0"/>
              <a:t>量化</a:t>
            </a:r>
          </a:p>
        </p:txBody>
      </p:sp>
      <p:cxnSp>
        <p:nvCxnSpPr>
          <p:cNvPr id="60" name="直接箭头连接符 59">
            <a:extLst>
              <a:ext uri="{FF2B5EF4-FFF2-40B4-BE49-F238E27FC236}">
                <a16:creationId xmlns:a16="http://schemas.microsoft.com/office/drawing/2014/main" id="{D337DD0F-78D3-D697-DE45-2E8574A3B29C}"/>
              </a:ext>
            </a:extLst>
          </p:cNvPr>
          <p:cNvCxnSpPr>
            <a:stCxn id="59" idx="3"/>
            <a:endCxn id="56" idx="1"/>
          </p:cNvCxnSpPr>
          <p:nvPr/>
        </p:nvCxnSpPr>
        <p:spPr>
          <a:xfrm>
            <a:off x="8017704" y="6270563"/>
            <a:ext cx="6140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03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1EF7A-1DB9-B6BD-119E-1E9886F7E207}"/>
              </a:ext>
            </a:extLst>
          </p:cNvPr>
          <p:cNvSpPr>
            <a:spLocks noGrp="1"/>
          </p:cNvSpPr>
          <p:nvPr>
            <p:ph type="title"/>
          </p:nvPr>
        </p:nvSpPr>
        <p:spPr/>
        <p:txBody>
          <a:bodyPr/>
          <a:lstStyle/>
          <a:p>
            <a:r>
              <a:rPr lang="en-US" altLang="zh-CN" dirty="0"/>
              <a:t>15.3.4 </a:t>
            </a:r>
            <a:r>
              <a:rPr lang="en-US" altLang="zh-CN" dirty="0" err="1"/>
              <a:t>WeNet</a:t>
            </a:r>
            <a:r>
              <a:rPr lang="zh-CN" altLang="en-US" dirty="0"/>
              <a:t>端侧部署</a:t>
            </a:r>
          </a:p>
        </p:txBody>
      </p:sp>
      <p:sp>
        <p:nvSpPr>
          <p:cNvPr id="6" name="文本框 5">
            <a:extLst>
              <a:ext uri="{FF2B5EF4-FFF2-40B4-BE49-F238E27FC236}">
                <a16:creationId xmlns:a16="http://schemas.microsoft.com/office/drawing/2014/main" id="{AC887740-583C-F136-38B2-CF8D7A9950ED}"/>
              </a:ext>
            </a:extLst>
          </p:cNvPr>
          <p:cNvSpPr txBox="1"/>
          <p:nvPr/>
        </p:nvSpPr>
        <p:spPr>
          <a:xfrm>
            <a:off x="887767" y="1526959"/>
            <a:ext cx="10418237" cy="369332"/>
          </a:xfrm>
          <a:prstGeom prst="rect">
            <a:avLst/>
          </a:prstGeom>
          <a:noFill/>
        </p:spPr>
        <p:txBody>
          <a:bodyPr wrap="none" rtlCol="0">
            <a:spAutoFit/>
          </a:bodyPr>
          <a:lstStyle/>
          <a:p>
            <a:r>
              <a:rPr lang="zh-CN" altLang="en-US" sz="1800" dirty="0">
                <a:effectLst/>
                <a:latin typeface="+mn-ea"/>
                <a:cs typeface="Times New Roman" panose="02020603050405020304" pitchFamily="18" charset="0"/>
              </a:rPr>
              <a:t>在端侧</a:t>
            </a:r>
            <a:r>
              <a:rPr lang="zh-CN" altLang="zh-CN" sz="1800" dirty="0">
                <a:effectLst/>
                <a:latin typeface="+mn-ea"/>
                <a:cs typeface="Times New Roman" panose="02020603050405020304" pitchFamily="18" charset="0"/>
              </a:rPr>
              <a:t>安装部署</a:t>
            </a:r>
            <a:r>
              <a:rPr lang="en-US" altLang="zh-CN" sz="1800" dirty="0" err="1">
                <a:effectLst/>
                <a:latin typeface="+mn-ea"/>
                <a:cs typeface="Times New Roman" panose="02020603050405020304" pitchFamily="18" charset="0"/>
              </a:rPr>
              <a:t>WeNet</a:t>
            </a:r>
            <a:r>
              <a:rPr lang="zh-CN" altLang="zh-CN" sz="1800" dirty="0">
                <a:effectLst/>
                <a:latin typeface="+mn-ea"/>
                <a:cs typeface="Times New Roman" panose="02020603050405020304" pitchFamily="18" charset="0"/>
              </a:rPr>
              <a:t>完，先通过</a:t>
            </a:r>
            <a:r>
              <a:rPr lang="en-US" altLang="zh-CN" sz="1800" dirty="0">
                <a:effectLst/>
                <a:latin typeface="+mn-ea"/>
                <a:cs typeface="Times New Roman" panose="02020603050405020304" pitchFamily="18" charset="0"/>
              </a:rPr>
              <a:t>export_onnx_cpu.py</a:t>
            </a:r>
            <a:r>
              <a:rPr lang="zh-CN" altLang="zh-CN" sz="1800" dirty="0">
                <a:effectLst/>
                <a:latin typeface="+mn-ea"/>
                <a:cs typeface="Times New Roman" panose="02020603050405020304" pitchFamily="18" charset="0"/>
              </a:rPr>
              <a:t>导出</a:t>
            </a:r>
            <a:r>
              <a:rPr lang="en-US" altLang="zh-CN" sz="1800" dirty="0">
                <a:effectLst/>
                <a:latin typeface="+mn-ea"/>
                <a:cs typeface="Times New Roman" panose="02020603050405020304" pitchFamily="18" charset="0"/>
              </a:rPr>
              <a:t>ONNX</a:t>
            </a:r>
            <a:r>
              <a:rPr lang="zh-CN" altLang="zh-CN" sz="1800" dirty="0">
                <a:effectLst/>
                <a:latin typeface="+mn-ea"/>
                <a:cs typeface="Times New Roman" panose="02020603050405020304" pitchFamily="18" charset="0"/>
              </a:rPr>
              <a:t>模型，然后再量化，调用脚本如下：</a:t>
            </a:r>
            <a:endParaRPr lang="zh-CN" altLang="en-US" dirty="0">
              <a:latin typeface="+mn-ea"/>
            </a:endParaRPr>
          </a:p>
        </p:txBody>
      </p:sp>
      <p:pic>
        <p:nvPicPr>
          <p:cNvPr id="10" name="图片 9">
            <a:extLst>
              <a:ext uri="{FF2B5EF4-FFF2-40B4-BE49-F238E27FC236}">
                <a16:creationId xmlns:a16="http://schemas.microsoft.com/office/drawing/2014/main" id="{690CE295-B8AA-6AC5-A252-309463E75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220" y="2229920"/>
            <a:ext cx="5552566" cy="3101121"/>
          </a:xfrm>
          <a:prstGeom prst="rect">
            <a:avLst/>
          </a:prstGeom>
        </p:spPr>
      </p:pic>
      <p:sp>
        <p:nvSpPr>
          <p:cNvPr id="3" name="文本框 2">
            <a:extLst>
              <a:ext uri="{FF2B5EF4-FFF2-40B4-BE49-F238E27FC236}">
                <a16:creationId xmlns:a16="http://schemas.microsoft.com/office/drawing/2014/main" id="{D47708F6-B919-9CBA-96CD-3D68146502CA}"/>
              </a:ext>
            </a:extLst>
          </p:cNvPr>
          <p:cNvSpPr txBox="1"/>
          <p:nvPr/>
        </p:nvSpPr>
        <p:spPr>
          <a:xfrm>
            <a:off x="887767" y="5331041"/>
            <a:ext cx="9818561" cy="1200329"/>
          </a:xfrm>
          <a:prstGeom prst="rect">
            <a:avLst/>
          </a:prstGeom>
          <a:noFill/>
        </p:spPr>
        <p:txBody>
          <a:bodyPr wrap="square" rtlCol="0">
            <a:spAutoFit/>
          </a:bodyPr>
          <a:lstStyle/>
          <a:p>
            <a:pPr algn="just"/>
            <a:r>
              <a:rPr lang="zh-CN" altLang="zh-CN" dirty="0">
                <a:latin typeface="+mn-ea"/>
                <a:cs typeface="Times New Roman" panose="02020603050405020304" pitchFamily="18" charset="0"/>
              </a:rPr>
              <a:t>测试模型</a:t>
            </a:r>
            <a:r>
              <a:rPr lang="zh-CN" altLang="en-US" dirty="0">
                <a:latin typeface="+mn-ea"/>
                <a:cs typeface="Times New Roman" panose="02020603050405020304" pitchFamily="18" charset="0"/>
              </a:rPr>
              <a:t>：</a:t>
            </a:r>
            <a:endParaRPr lang="en-US" altLang="zh-CN" dirty="0">
              <a:latin typeface="+mn-ea"/>
              <a:cs typeface="Times New Roman" panose="02020603050405020304" pitchFamily="18" charset="0"/>
            </a:endParaRPr>
          </a:p>
          <a:p>
            <a:pPr marL="285750" indent="-285750" algn="just">
              <a:buFont typeface="Arial" panose="020B0604020202020204" pitchFamily="34" charset="0"/>
              <a:buChar char="•"/>
            </a:pPr>
            <a:r>
              <a:rPr lang="zh-CN" altLang="zh-CN" dirty="0">
                <a:latin typeface="+mn-ea"/>
                <a:cs typeface="Times New Roman" panose="02020603050405020304" pitchFamily="18" charset="0"/>
              </a:rPr>
              <a:t>参数量</a:t>
            </a:r>
            <a:r>
              <a:rPr lang="en-US" altLang="zh-CN" dirty="0">
                <a:latin typeface="+mn-ea"/>
                <a:cs typeface="Times New Roman" panose="02020603050405020304" pitchFamily="18" charset="0"/>
              </a:rPr>
              <a:t>48.2M</a:t>
            </a:r>
          </a:p>
          <a:p>
            <a:pPr marL="285750" indent="-285750" algn="just">
              <a:buFont typeface="Arial" panose="020B0604020202020204" pitchFamily="34" charset="0"/>
              <a:buChar char="•"/>
            </a:pPr>
            <a:r>
              <a:rPr lang="zh-CN" altLang="zh-CN" dirty="0">
                <a:latin typeface="+mn-ea"/>
                <a:cs typeface="Times New Roman" panose="02020603050405020304" pitchFamily="18" charset="0"/>
              </a:rPr>
              <a:t>量化前模型大小</a:t>
            </a:r>
            <a:r>
              <a:rPr lang="en-US" altLang="zh-CN" dirty="0">
                <a:latin typeface="+mn-ea"/>
                <a:cs typeface="Times New Roman" panose="02020603050405020304" pitchFamily="18" charset="0"/>
              </a:rPr>
              <a:t>193.7MB</a:t>
            </a:r>
          </a:p>
          <a:p>
            <a:pPr marL="285750" indent="-285750" algn="just">
              <a:buFont typeface="Arial" panose="020B0604020202020204" pitchFamily="34" charset="0"/>
              <a:buChar char="•"/>
            </a:pPr>
            <a:r>
              <a:rPr lang="zh-CN" altLang="zh-CN" dirty="0">
                <a:latin typeface="+mn-ea"/>
                <a:cs typeface="Times New Roman" panose="02020603050405020304" pitchFamily="18" charset="0"/>
              </a:rPr>
              <a:t>量化后模型大小为</a:t>
            </a:r>
            <a:r>
              <a:rPr lang="en-US" altLang="zh-CN" dirty="0">
                <a:latin typeface="+mn-ea"/>
                <a:cs typeface="Times New Roman" panose="02020603050405020304" pitchFamily="18" charset="0"/>
              </a:rPr>
              <a:t>56.7MB</a:t>
            </a:r>
          </a:p>
        </p:txBody>
      </p:sp>
    </p:spTree>
    <p:extLst>
      <p:ext uri="{BB962C8B-B14F-4D97-AF65-F5344CB8AC3E}">
        <p14:creationId xmlns:p14="http://schemas.microsoft.com/office/powerpoint/2010/main" val="423125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1EF7A-1DB9-B6BD-119E-1E9886F7E207}"/>
              </a:ext>
            </a:extLst>
          </p:cNvPr>
          <p:cNvSpPr>
            <a:spLocks noGrp="1"/>
          </p:cNvSpPr>
          <p:nvPr>
            <p:ph type="title"/>
          </p:nvPr>
        </p:nvSpPr>
        <p:spPr/>
        <p:txBody>
          <a:bodyPr/>
          <a:lstStyle/>
          <a:p>
            <a:r>
              <a:rPr lang="en-US" altLang="zh-CN" dirty="0"/>
              <a:t>15.3.4 </a:t>
            </a:r>
            <a:r>
              <a:rPr lang="en-US" altLang="zh-CN" dirty="0" err="1"/>
              <a:t>WeNet</a:t>
            </a:r>
            <a:r>
              <a:rPr lang="zh-CN" altLang="en-US" dirty="0"/>
              <a:t>端侧部署</a:t>
            </a:r>
          </a:p>
        </p:txBody>
      </p:sp>
      <p:sp>
        <p:nvSpPr>
          <p:cNvPr id="6" name="文本框 5">
            <a:extLst>
              <a:ext uri="{FF2B5EF4-FFF2-40B4-BE49-F238E27FC236}">
                <a16:creationId xmlns:a16="http://schemas.microsoft.com/office/drawing/2014/main" id="{AC887740-583C-F136-38B2-CF8D7A9950ED}"/>
              </a:ext>
            </a:extLst>
          </p:cNvPr>
          <p:cNvSpPr txBox="1"/>
          <p:nvPr/>
        </p:nvSpPr>
        <p:spPr>
          <a:xfrm>
            <a:off x="887767" y="1526959"/>
            <a:ext cx="5630067" cy="369332"/>
          </a:xfrm>
          <a:prstGeom prst="rect">
            <a:avLst/>
          </a:prstGeom>
          <a:noFill/>
        </p:spPr>
        <p:txBody>
          <a:bodyPr wrap="none" rtlCol="0">
            <a:spAutoFit/>
          </a:bodyPr>
          <a:lstStyle/>
          <a:p>
            <a:r>
              <a:rPr lang="zh-CN" altLang="zh-CN" sz="1800" dirty="0">
                <a:effectLst/>
                <a:latin typeface="+mn-ea"/>
                <a:cs typeface="Times New Roman" panose="02020603050405020304" pitchFamily="18" charset="0"/>
              </a:rPr>
              <a:t>输出</a:t>
            </a:r>
            <a:r>
              <a:rPr lang="en-US" altLang="zh-CN" sz="1800" dirty="0">
                <a:effectLst/>
                <a:latin typeface="+mn-ea"/>
                <a:cs typeface="Times New Roman" panose="02020603050405020304" pitchFamily="18" charset="0"/>
              </a:rPr>
              <a:t>ONNX</a:t>
            </a:r>
            <a:r>
              <a:rPr lang="zh-CN" altLang="zh-CN" sz="1800" dirty="0">
                <a:effectLst/>
                <a:latin typeface="+mn-ea"/>
                <a:cs typeface="Times New Roman" panose="02020603050405020304" pitchFamily="18" charset="0"/>
              </a:rPr>
              <a:t>量化模型，我们就可以测试语音识别的</a:t>
            </a:r>
            <a:r>
              <a:rPr lang="en-US" altLang="zh-CN" sz="1800" dirty="0">
                <a:effectLst/>
                <a:latin typeface="+mn-ea"/>
                <a:cs typeface="Times New Roman" panose="02020603050405020304" pitchFamily="18" charset="0"/>
              </a:rPr>
              <a:t>RTF:</a:t>
            </a:r>
            <a:endParaRPr lang="zh-CN" altLang="en-US" dirty="0">
              <a:latin typeface="+mn-ea"/>
            </a:endParaRPr>
          </a:p>
        </p:txBody>
      </p:sp>
      <p:pic>
        <p:nvPicPr>
          <p:cNvPr id="4" name="图片 3">
            <a:extLst>
              <a:ext uri="{FF2B5EF4-FFF2-40B4-BE49-F238E27FC236}">
                <a16:creationId xmlns:a16="http://schemas.microsoft.com/office/drawing/2014/main" id="{92736E5B-44ED-44AE-6AD7-55E8604E9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068" y="2334827"/>
            <a:ext cx="9491863" cy="608808"/>
          </a:xfrm>
          <a:prstGeom prst="rect">
            <a:avLst/>
          </a:prstGeom>
        </p:spPr>
      </p:pic>
      <p:sp>
        <p:nvSpPr>
          <p:cNvPr id="3" name="文本框 2">
            <a:extLst>
              <a:ext uri="{FF2B5EF4-FFF2-40B4-BE49-F238E27FC236}">
                <a16:creationId xmlns:a16="http://schemas.microsoft.com/office/drawing/2014/main" id="{FC4757F6-B624-3A56-3692-B100A975FD5A}"/>
              </a:ext>
            </a:extLst>
          </p:cNvPr>
          <p:cNvSpPr txBox="1"/>
          <p:nvPr/>
        </p:nvSpPr>
        <p:spPr>
          <a:xfrm>
            <a:off x="887767" y="3790259"/>
            <a:ext cx="9818561" cy="646331"/>
          </a:xfrm>
          <a:prstGeom prst="rect">
            <a:avLst/>
          </a:prstGeom>
          <a:noFill/>
        </p:spPr>
        <p:txBody>
          <a:bodyPr wrap="square" rtlCol="0">
            <a:spAutoFit/>
          </a:bodyPr>
          <a:lstStyle/>
          <a:p>
            <a:pPr algn="just"/>
            <a:r>
              <a:rPr lang="zh-CN" altLang="en-US" dirty="0">
                <a:latin typeface="+mn-ea"/>
                <a:cs typeface="Times New Roman" panose="02020603050405020304" pitchFamily="18" charset="0"/>
              </a:rPr>
              <a:t>基于</a:t>
            </a:r>
            <a:r>
              <a:rPr lang="en-US" altLang="zh-CN" dirty="0">
                <a:latin typeface="+mn-ea"/>
                <a:cs typeface="Times New Roman" panose="02020603050405020304" pitchFamily="18" charset="0"/>
              </a:rPr>
              <a:t>RK3588</a:t>
            </a:r>
            <a:r>
              <a:rPr lang="zh-CN" altLang="en-US" dirty="0">
                <a:latin typeface="+mn-ea"/>
                <a:cs typeface="Times New Roman" panose="02020603050405020304" pitchFamily="18" charset="0"/>
              </a:rPr>
              <a:t>板测试，</a:t>
            </a:r>
            <a:r>
              <a:rPr lang="zh-CN" altLang="zh-CN" dirty="0">
                <a:latin typeface="+mn-ea"/>
                <a:cs typeface="Times New Roman" panose="02020603050405020304" pitchFamily="18" charset="0"/>
              </a:rPr>
              <a:t>使用</a:t>
            </a:r>
            <a:r>
              <a:rPr lang="en-US" altLang="zh-CN" dirty="0">
                <a:latin typeface="+mn-ea"/>
                <a:cs typeface="Times New Roman" panose="02020603050405020304" pitchFamily="18" charset="0"/>
              </a:rPr>
              <a:t>4</a:t>
            </a:r>
            <a:r>
              <a:rPr lang="zh-CN" altLang="zh-CN" dirty="0">
                <a:latin typeface="+mn-ea"/>
                <a:cs typeface="Times New Roman" panose="02020603050405020304" pitchFamily="18" charset="0"/>
              </a:rPr>
              <a:t>个线程（占用</a:t>
            </a:r>
            <a:r>
              <a:rPr lang="en-US" altLang="zh-CN" dirty="0">
                <a:latin typeface="+mn-ea"/>
                <a:cs typeface="Times New Roman" panose="02020603050405020304" pitchFamily="18" charset="0"/>
              </a:rPr>
              <a:t>4</a:t>
            </a:r>
            <a:r>
              <a:rPr lang="zh-CN" altLang="zh-CN" dirty="0">
                <a:latin typeface="+mn-ea"/>
                <a:cs typeface="Times New Roman" panose="02020603050405020304" pitchFamily="18" charset="0"/>
              </a:rPr>
              <a:t>核），测试一句话识别的</a:t>
            </a:r>
            <a:r>
              <a:rPr lang="en-US" altLang="zh-CN" dirty="0">
                <a:latin typeface="+mn-ea"/>
                <a:cs typeface="Times New Roman" panose="02020603050405020304" pitchFamily="18" charset="0"/>
              </a:rPr>
              <a:t>RTF</a:t>
            </a:r>
            <a:r>
              <a:rPr lang="zh-CN" altLang="zh-CN" dirty="0">
                <a:latin typeface="+mn-ea"/>
                <a:cs typeface="Times New Roman" panose="02020603050405020304" pitchFamily="18" charset="0"/>
              </a:rPr>
              <a:t>可以做到</a:t>
            </a:r>
            <a:r>
              <a:rPr lang="en-US" altLang="zh-CN" dirty="0">
                <a:latin typeface="+mn-ea"/>
                <a:cs typeface="Times New Roman" panose="02020603050405020304" pitchFamily="18" charset="0"/>
              </a:rPr>
              <a:t>0.1</a:t>
            </a:r>
            <a:r>
              <a:rPr lang="zh-CN" altLang="zh-CN" dirty="0">
                <a:latin typeface="+mn-ea"/>
                <a:cs typeface="Times New Roman" panose="02020603050405020304" pitchFamily="18" charset="0"/>
              </a:rPr>
              <a:t>以下。</a:t>
            </a:r>
            <a:r>
              <a:rPr lang="en-US" altLang="zh-CN" dirty="0">
                <a:latin typeface="+mn-ea"/>
                <a:cs typeface="Times New Roman" panose="02020603050405020304" pitchFamily="18" charset="0"/>
              </a:rPr>
              <a:t>ONNX</a:t>
            </a:r>
            <a:r>
              <a:rPr lang="zh-CN" altLang="zh-CN" dirty="0">
                <a:latin typeface="+mn-ea"/>
                <a:cs typeface="Times New Roman" panose="02020603050405020304" pitchFamily="18" charset="0"/>
              </a:rPr>
              <a:t>量化版本相对未量化版本约提速</a:t>
            </a:r>
            <a:r>
              <a:rPr lang="en-US" altLang="zh-CN" dirty="0">
                <a:latin typeface="+mn-ea"/>
                <a:cs typeface="Times New Roman" panose="02020603050405020304" pitchFamily="18" charset="0"/>
              </a:rPr>
              <a:t>10%</a:t>
            </a:r>
            <a:r>
              <a:rPr lang="zh-CN" altLang="zh-CN" dirty="0">
                <a:latin typeface="+mn-ea"/>
                <a:cs typeface="Times New Roman" panose="02020603050405020304" pitchFamily="18" charset="0"/>
              </a:rPr>
              <a:t>。</a:t>
            </a:r>
            <a:endParaRPr lang="zh-CN" altLang="en-US" dirty="0">
              <a:latin typeface="+mn-ea"/>
              <a:cs typeface="Times New Roman" panose="02020603050405020304" pitchFamily="18" charset="0"/>
            </a:endParaRPr>
          </a:p>
        </p:txBody>
      </p:sp>
    </p:spTree>
    <p:extLst>
      <p:ext uri="{BB962C8B-B14F-4D97-AF65-F5344CB8AC3E}">
        <p14:creationId xmlns:p14="http://schemas.microsoft.com/office/powerpoint/2010/main" val="215384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6F8D3-433F-2C50-0660-640442E16A48}"/>
              </a:ext>
            </a:extLst>
          </p:cNvPr>
          <p:cNvSpPr>
            <a:spLocks noGrp="1"/>
          </p:cNvSpPr>
          <p:nvPr>
            <p:ph type="title"/>
          </p:nvPr>
        </p:nvSpPr>
        <p:spPr/>
        <p:txBody>
          <a:bodyPr/>
          <a:lstStyle/>
          <a:p>
            <a:r>
              <a:rPr lang="en-US" altLang="zh-CN" dirty="0"/>
              <a:t>15.1 </a:t>
            </a:r>
            <a:r>
              <a:rPr lang="zh-CN" altLang="en-US" dirty="0"/>
              <a:t>应用场景</a:t>
            </a:r>
          </a:p>
        </p:txBody>
      </p:sp>
      <p:sp>
        <p:nvSpPr>
          <p:cNvPr id="65" name="内容占位符 2">
            <a:extLst>
              <a:ext uri="{FF2B5EF4-FFF2-40B4-BE49-F238E27FC236}">
                <a16:creationId xmlns:a16="http://schemas.microsoft.com/office/drawing/2014/main" id="{1303CF47-A734-3CEA-0B82-1EB02B06ECC2}"/>
              </a:ext>
            </a:extLst>
          </p:cNvPr>
          <p:cNvSpPr>
            <a:spLocks noGrp="1"/>
          </p:cNvSpPr>
          <p:nvPr>
            <p:ph idx="1"/>
          </p:nvPr>
        </p:nvSpPr>
        <p:spPr>
          <a:xfrm>
            <a:off x="658857" y="1787920"/>
            <a:ext cx="3520235" cy="4351338"/>
          </a:xfrm>
        </p:spPr>
        <p:txBody>
          <a:bodyPr/>
          <a:lstStyle/>
          <a:p>
            <a:r>
              <a:rPr lang="zh-CN" altLang="en-US" b="1" dirty="0"/>
              <a:t>语音算法需求</a:t>
            </a:r>
            <a:endParaRPr lang="en-US" altLang="zh-CN" b="1" dirty="0"/>
          </a:p>
          <a:p>
            <a:pPr lvl="1"/>
            <a:r>
              <a:rPr lang="zh-CN" altLang="en-US" dirty="0"/>
              <a:t>自动角色分离</a:t>
            </a:r>
            <a:endParaRPr lang="en-US" altLang="zh-CN" dirty="0"/>
          </a:p>
          <a:p>
            <a:pPr lvl="1"/>
            <a:r>
              <a:rPr lang="zh-CN" altLang="en-US" dirty="0"/>
              <a:t>更好的识别效果</a:t>
            </a:r>
            <a:endParaRPr lang="en-US" altLang="zh-CN" dirty="0"/>
          </a:p>
          <a:p>
            <a:pPr lvl="1"/>
            <a:r>
              <a:rPr lang="zh-CN" altLang="en-US" dirty="0"/>
              <a:t>快速定制能力</a:t>
            </a:r>
            <a:endParaRPr lang="en-US" altLang="zh-CN" dirty="0"/>
          </a:p>
          <a:p>
            <a:pPr lvl="2"/>
            <a:r>
              <a:rPr lang="zh-CN" altLang="en-US" dirty="0"/>
              <a:t>新场景支持</a:t>
            </a:r>
            <a:endParaRPr lang="en-US" altLang="zh-CN" dirty="0"/>
          </a:p>
          <a:p>
            <a:pPr lvl="2"/>
            <a:r>
              <a:rPr lang="zh-CN" altLang="en-US" dirty="0"/>
              <a:t>热词功能</a:t>
            </a:r>
            <a:endParaRPr lang="en-US" altLang="zh-CN" dirty="0"/>
          </a:p>
          <a:p>
            <a:endParaRPr lang="en-US" altLang="zh-CN" dirty="0"/>
          </a:p>
          <a:p>
            <a:r>
              <a:rPr lang="zh-CN" altLang="en-US" b="1" dirty="0"/>
              <a:t>工业落地需求</a:t>
            </a:r>
            <a:endParaRPr lang="en-US" altLang="zh-CN" b="1" dirty="0"/>
          </a:p>
          <a:p>
            <a:pPr lvl="1"/>
            <a:r>
              <a:rPr lang="zh-CN" altLang="en-US" dirty="0"/>
              <a:t>云端部署</a:t>
            </a:r>
            <a:endParaRPr lang="en-US" altLang="zh-CN" dirty="0"/>
          </a:p>
          <a:p>
            <a:pPr lvl="1"/>
            <a:r>
              <a:rPr lang="zh-CN" altLang="en-US" dirty="0"/>
              <a:t>端侧部署</a:t>
            </a:r>
          </a:p>
        </p:txBody>
      </p:sp>
      <p:grpSp>
        <p:nvGrpSpPr>
          <p:cNvPr id="66" name="组合 65">
            <a:extLst>
              <a:ext uri="{FF2B5EF4-FFF2-40B4-BE49-F238E27FC236}">
                <a16:creationId xmlns:a16="http://schemas.microsoft.com/office/drawing/2014/main" id="{E51B83DF-6B88-46E2-AC6E-19D1D33643DB}"/>
              </a:ext>
            </a:extLst>
          </p:cNvPr>
          <p:cNvGrpSpPr/>
          <p:nvPr/>
        </p:nvGrpSpPr>
        <p:grpSpPr>
          <a:xfrm>
            <a:off x="4644839" y="1147734"/>
            <a:ext cx="6545423" cy="3260171"/>
            <a:chOff x="1187027" y="849406"/>
            <a:chExt cx="9613496" cy="5526828"/>
          </a:xfrm>
        </p:grpSpPr>
        <p:grpSp>
          <p:nvGrpSpPr>
            <p:cNvPr id="67" name="90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27E768D-3E0D-6F4B-57C1-2A3935E00D7F}"/>
                </a:ext>
              </a:extLst>
            </p:cNvPr>
            <p:cNvGrpSpPr>
              <a:grpSpLocks noChangeAspect="1"/>
            </p:cNvGrpSpPr>
            <p:nvPr>
              <p:custDataLst>
                <p:tags r:id="rId1"/>
              </p:custDataLst>
            </p:nvPr>
          </p:nvGrpSpPr>
          <p:grpSpPr>
            <a:xfrm>
              <a:off x="1187027" y="849406"/>
              <a:ext cx="9601067" cy="5526828"/>
              <a:chOff x="2246054" y="1722268"/>
              <a:chExt cx="7699892" cy="3875271"/>
            </a:xfrm>
          </p:grpSpPr>
          <p:sp>
            <p:nvSpPr>
              <p:cNvPr id="99" name="iS1íḓé">
                <a:extLst>
                  <a:ext uri="{FF2B5EF4-FFF2-40B4-BE49-F238E27FC236}">
                    <a16:creationId xmlns:a16="http://schemas.microsoft.com/office/drawing/2014/main" id="{1C88F3F7-6A47-97A0-22D0-8A6E3FA88259}"/>
                  </a:ext>
                </a:extLst>
              </p:cNvPr>
              <p:cNvSpPr/>
              <p:nvPr/>
            </p:nvSpPr>
            <p:spPr bwMode="auto">
              <a:xfrm>
                <a:off x="2246054" y="2654889"/>
                <a:ext cx="2098468" cy="2904145"/>
              </a:xfrm>
              <a:prstGeom prst="rect">
                <a:avLst/>
              </a:prstGeom>
              <a:solidFill>
                <a:schemeClr val="tx2">
                  <a:lumMod val="20000"/>
                  <a:lumOff val="80000"/>
                </a:schemeClr>
              </a:solidFill>
              <a:ln w="57150">
                <a:solidFill>
                  <a:schemeClr val="bg1"/>
                </a:solidFill>
                <a:round/>
                <a:headEnd/>
                <a:tailEnd/>
              </a:ln>
              <a:effectLst/>
            </p:spPr>
            <p:txBody>
              <a:bodyPr vert="horz" wrap="square" lIns="121920" tIns="60960" rIns="121920" bIns="1920000" anchor="b" anchorCtr="1" compatLnSpc="1">
                <a:prstTxWarp prst="textNoShape">
                  <a:avLst/>
                </a:prstTxWarp>
                <a:normAutofit/>
              </a:bodyPr>
              <a:lstStyle/>
              <a:p>
                <a:pPr algn="ctr">
                  <a:lnSpc>
                    <a:spcPct val="120000"/>
                  </a:lnSpc>
                </a:pPr>
                <a:endParaRPr lang="zh-CN" altLang="en-US" sz="1200" dirty="0">
                  <a:solidFill>
                    <a:schemeClr val="tx1">
                      <a:lumMod val="85000"/>
                      <a:lumOff val="15000"/>
                    </a:schemeClr>
                  </a:solidFill>
                </a:endParaRPr>
              </a:p>
            </p:txBody>
          </p:sp>
          <p:grpSp>
            <p:nvGrpSpPr>
              <p:cNvPr id="100" name="išļiḑe">
                <a:extLst>
                  <a:ext uri="{FF2B5EF4-FFF2-40B4-BE49-F238E27FC236}">
                    <a16:creationId xmlns:a16="http://schemas.microsoft.com/office/drawing/2014/main" id="{4A4396AC-3447-953E-8C40-30EBC3EBE4A6}"/>
                  </a:ext>
                </a:extLst>
              </p:cNvPr>
              <p:cNvGrpSpPr/>
              <p:nvPr/>
            </p:nvGrpSpPr>
            <p:grpSpPr>
              <a:xfrm>
                <a:off x="2246054" y="4529788"/>
                <a:ext cx="2282134" cy="848656"/>
                <a:chOff x="2249096" y="4529788"/>
                <a:chExt cx="2282134" cy="848656"/>
              </a:xfrm>
            </p:grpSpPr>
            <p:sp>
              <p:nvSpPr>
                <p:cNvPr id="123" name="ïsḷîdé">
                  <a:extLst>
                    <a:ext uri="{FF2B5EF4-FFF2-40B4-BE49-F238E27FC236}">
                      <a16:creationId xmlns:a16="http://schemas.microsoft.com/office/drawing/2014/main" id="{714CA1F8-8299-68FE-C7CB-D303855C37D6}"/>
                    </a:ext>
                  </a:extLst>
                </p:cNvPr>
                <p:cNvSpPr/>
                <p:nvPr/>
              </p:nvSpPr>
              <p:spPr bwMode="auto">
                <a:xfrm>
                  <a:off x="4343658" y="4617016"/>
                  <a:ext cx="187572" cy="227157"/>
                </a:xfrm>
                <a:custGeom>
                  <a:avLst/>
                  <a:gdLst/>
                  <a:ahLst/>
                  <a:cxnLst>
                    <a:cxn ang="0">
                      <a:pos x="54" y="79"/>
                    </a:cxn>
                    <a:cxn ang="0">
                      <a:pos x="54" y="0"/>
                    </a:cxn>
                    <a:cxn ang="0">
                      <a:pos x="0" y="10"/>
                    </a:cxn>
                    <a:cxn ang="0">
                      <a:pos x="0" y="131"/>
                    </a:cxn>
                    <a:cxn ang="0">
                      <a:pos x="54" y="121"/>
                    </a:cxn>
                    <a:cxn ang="0">
                      <a:pos x="54" y="121"/>
                    </a:cxn>
                    <a:cxn ang="0">
                      <a:pos x="80" y="90"/>
                    </a:cxn>
                    <a:cxn ang="0">
                      <a:pos x="54" y="79"/>
                    </a:cxn>
                  </a:cxnLst>
                  <a:rect l="0" t="0" r="r" b="b"/>
                  <a:pathLst>
                    <a:path w="81" h="131">
                      <a:moveTo>
                        <a:pt x="54" y="79"/>
                      </a:moveTo>
                      <a:cubicBezTo>
                        <a:pt x="54" y="0"/>
                        <a:pt x="54" y="0"/>
                        <a:pt x="54" y="0"/>
                      </a:cubicBezTo>
                      <a:cubicBezTo>
                        <a:pt x="0" y="10"/>
                        <a:pt x="0" y="10"/>
                        <a:pt x="0" y="10"/>
                      </a:cubicBezTo>
                      <a:cubicBezTo>
                        <a:pt x="0" y="131"/>
                        <a:pt x="0" y="131"/>
                        <a:pt x="0" y="131"/>
                      </a:cubicBezTo>
                      <a:cubicBezTo>
                        <a:pt x="54" y="121"/>
                        <a:pt x="54" y="121"/>
                        <a:pt x="54" y="121"/>
                      </a:cubicBezTo>
                      <a:cubicBezTo>
                        <a:pt x="54" y="121"/>
                        <a:pt x="54" y="121"/>
                        <a:pt x="54" y="121"/>
                      </a:cubicBezTo>
                      <a:cubicBezTo>
                        <a:pt x="54" y="121"/>
                        <a:pt x="81" y="116"/>
                        <a:pt x="80" y="90"/>
                      </a:cubicBezTo>
                      <a:cubicBezTo>
                        <a:pt x="79" y="71"/>
                        <a:pt x="54" y="79"/>
                        <a:pt x="54" y="79"/>
                      </a:cubicBezTo>
                      <a:close/>
                    </a:path>
                  </a:pathLst>
                </a:custGeom>
                <a:solidFill>
                  <a:schemeClr val="accent1">
                    <a:lumMod val="75000"/>
                  </a:schemeClr>
                </a:solidFill>
                <a:ln w="9525">
                  <a:noFill/>
                  <a:round/>
                  <a:headEnd/>
                  <a:tailEnd/>
                </a:ln>
              </p:spPr>
              <p:txBody>
                <a:bodyPr anchor="ctr"/>
                <a:lstStyle/>
                <a:p>
                  <a:pPr algn="ctr"/>
                  <a:endParaRPr sz="1200"/>
                </a:p>
              </p:txBody>
            </p:sp>
            <p:sp>
              <p:nvSpPr>
                <p:cNvPr id="124" name="îṥḻîḍê">
                  <a:extLst>
                    <a:ext uri="{FF2B5EF4-FFF2-40B4-BE49-F238E27FC236}">
                      <a16:creationId xmlns:a16="http://schemas.microsoft.com/office/drawing/2014/main" id="{F6F5484E-F6FD-225D-B28C-935CE98D9012}"/>
                    </a:ext>
                  </a:extLst>
                </p:cNvPr>
                <p:cNvSpPr/>
                <p:nvPr/>
              </p:nvSpPr>
              <p:spPr bwMode="auto">
                <a:xfrm>
                  <a:off x="2249096" y="4529788"/>
                  <a:ext cx="2280180" cy="550627"/>
                </a:xfrm>
                <a:custGeom>
                  <a:avLst/>
                  <a:gdLst/>
                  <a:ahLst/>
                  <a:cxnLst>
                    <a:cxn ang="0">
                      <a:pos x="954" y="8"/>
                    </a:cxn>
                    <a:cxn ang="0">
                      <a:pos x="954" y="8"/>
                    </a:cxn>
                    <a:cxn ang="0">
                      <a:pos x="0" y="196"/>
                    </a:cxn>
                    <a:cxn ang="0">
                      <a:pos x="0" y="317"/>
                    </a:cxn>
                    <a:cxn ang="0">
                      <a:pos x="954" y="129"/>
                    </a:cxn>
                    <a:cxn ang="0">
                      <a:pos x="980" y="140"/>
                    </a:cxn>
                    <a:cxn ang="0">
                      <a:pos x="980" y="19"/>
                    </a:cxn>
                    <a:cxn ang="0">
                      <a:pos x="954" y="8"/>
                    </a:cxn>
                  </a:cxnLst>
                  <a:rect l="0" t="0" r="r" b="b"/>
                  <a:pathLst>
                    <a:path w="980" h="317">
                      <a:moveTo>
                        <a:pt x="954" y="8"/>
                      </a:moveTo>
                      <a:cubicBezTo>
                        <a:pt x="954" y="8"/>
                        <a:pt x="954" y="8"/>
                        <a:pt x="954" y="8"/>
                      </a:cubicBezTo>
                      <a:cubicBezTo>
                        <a:pt x="0" y="196"/>
                        <a:pt x="0" y="196"/>
                        <a:pt x="0" y="196"/>
                      </a:cubicBezTo>
                      <a:cubicBezTo>
                        <a:pt x="0" y="317"/>
                        <a:pt x="0" y="317"/>
                        <a:pt x="0" y="317"/>
                      </a:cubicBezTo>
                      <a:cubicBezTo>
                        <a:pt x="954" y="129"/>
                        <a:pt x="954" y="129"/>
                        <a:pt x="954" y="129"/>
                      </a:cubicBezTo>
                      <a:cubicBezTo>
                        <a:pt x="954" y="129"/>
                        <a:pt x="979" y="121"/>
                        <a:pt x="980" y="140"/>
                      </a:cubicBezTo>
                      <a:cubicBezTo>
                        <a:pt x="980" y="19"/>
                        <a:pt x="980" y="19"/>
                        <a:pt x="980" y="19"/>
                      </a:cubicBezTo>
                      <a:cubicBezTo>
                        <a:pt x="979" y="0"/>
                        <a:pt x="954" y="8"/>
                        <a:pt x="954" y="8"/>
                      </a:cubicBezTo>
                      <a:close/>
                    </a:path>
                  </a:pathLst>
                </a:custGeom>
                <a:solidFill>
                  <a:schemeClr val="accent1"/>
                </a:solidFill>
                <a:ln w="9525">
                  <a:noFill/>
                  <a:round/>
                  <a:headEnd/>
                  <a:tailEnd/>
                </a:ln>
              </p:spPr>
              <p:txBody>
                <a:bodyPr anchor="ctr"/>
                <a:lstStyle/>
                <a:p>
                  <a:pPr algn="ctr"/>
                  <a:endParaRPr sz="1200"/>
                </a:p>
              </p:txBody>
            </p:sp>
            <p:sp>
              <p:nvSpPr>
                <p:cNvPr id="125" name="íṩ1îḍè">
                  <a:extLst>
                    <a:ext uri="{FF2B5EF4-FFF2-40B4-BE49-F238E27FC236}">
                      <a16:creationId xmlns:a16="http://schemas.microsoft.com/office/drawing/2014/main" id="{CBEE9D9D-A32E-183C-91C1-674B5FF81081}"/>
                    </a:ext>
                  </a:extLst>
                </p:cNvPr>
                <p:cNvSpPr/>
                <p:nvPr/>
              </p:nvSpPr>
              <p:spPr bwMode="auto">
                <a:xfrm>
                  <a:off x="4343658" y="4915045"/>
                  <a:ext cx="187572" cy="227157"/>
                </a:xfrm>
                <a:custGeom>
                  <a:avLst/>
                  <a:gdLst/>
                  <a:ahLst/>
                  <a:cxnLst>
                    <a:cxn ang="0">
                      <a:pos x="54" y="79"/>
                    </a:cxn>
                    <a:cxn ang="0">
                      <a:pos x="54" y="0"/>
                    </a:cxn>
                    <a:cxn ang="0">
                      <a:pos x="0" y="10"/>
                    </a:cxn>
                    <a:cxn ang="0">
                      <a:pos x="0" y="131"/>
                    </a:cxn>
                    <a:cxn ang="0">
                      <a:pos x="54" y="121"/>
                    </a:cxn>
                    <a:cxn ang="0">
                      <a:pos x="54" y="121"/>
                    </a:cxn>
                    <a:cxn ang="0">
                      <a:pos x="80" y="90"/>
                    </a:cxn>
                    <a:cxn ang="0">
                      <a:pos x="54" y="79"/>
                    </a:cxn>
                  </a:cxnLst>
                  <a:rect l="0" t="0" r="r" b="b"/>
                  <a:pathLst>
                    <a:path w="81" h="131">
                      <a:moveTo>
                        <a:pt x="54" y="79"/>
                      </a:moveTo>
                      <a:cubicBezTo>
                        <a:pt x="54" y="0"/>
                        <a:pt x="54" y="0"/>
                        <a:pt x="54" y="0"/>
                      </a:cubicBezTo>
                      <a:cubicBezTo>
                        <a:pt x="0" y="10"/>
                        <a:pt x="0" y="10"/>
                        <a:pt x="0" y="10"/>
                      </a:cubicBezTo>
                      <a:cubicBezTo>
                        <a:pt x="0" y="131"/>
                        <a:pt x="0" y="131"/>
                        <a:pt x="0" y="131"/>
                      </a:cubicBezTo>
                      <a:cubicBezTo>
                        <a:pt x="54" y="121"/>
                        <a:pt x="54" y="121"/>
                        <a:pt x="54" y="121"/>
                      </a:cubicBezTo>
                      <a:cubicBezTo>
                        <a:pt x="54" y="121"/>
                        <a:pt x="54" y="121"/>
                        <a:pt x="54" y="121"/>
                      </a:cubicBezTo>
                      <a:cubicBezTo>
                        <a:pt x="54" y="121"/>
                        <a:pt x="81" y="116"/>
                        <a:pt x="80" y="90"/>
                      </a:cubicBezTo>
                      <a:cubicBezTo>
                        <a:pt x="79" y="71"/>
                        <a:pt x="54" y="79"/>
                        <a:pt x="54" y="79"/>
                      </a:cubicBezTo>
                      <a:close/>
                    </a:path>
                  </a:pathLst>
                </a:custGeom>
                <a:solidFill>
                  <a:schemeClr val="accent1">
                    <a:lumMod val="75000"/>
                  </a:schemeClr>
                </a:solidFill>
                <a:ln w="9525">
                  <a:noFill/>
                  <a:round/>
                  <a:headEnd/>
                  <a:tailEnd/>
                </a:ln>
              </p:spPr>
              <p:txBody>
                <a:bodyPr anchor="ctr"/>
                <a:lstStyle/>
                <a:p>
                  <a:pPr algn="ctr"/>
                  <a:endParaRPr sz="1200"/>
                </a:p>
              </p:txBody>
            </p:sp>
            <p:sp>
              <p:nvSpPr>
                <p:cNvPr id="126" name="íṩľídê">
                  <a:extLst>
                    <a:ext uri="{FF2B5EF4-FFF2-40B4-BE49-F238E27FC236}">
                      <a16:creationId xmlns:a16="http://schemas.microsoft.com/office/drawing/2014/main" id="{D16F5629-67D1-5387-35E8-7F30A95BE046}"/>
                    </a:ext>
                  </a:extLst>
                </p:cNvPr>
                <p:cNvSpPr/>
                <p:nvPr/>
              </p:nvSpPr>
              <p:spPr bwMode="auto">
                <a:xfrm>
                  <a:off x="2249096" y="4827817"/>
                  <a:ext cx="2280180" cy="550627"/>
                </a:xfrm>
                <a:custGeom>
                  <a:avLst/>
                  <a:gdLst/>
                  <a:ahLst/>
                  <a:cxnLst>
                    <a:cxn ang="0">
                      <a:pos x="954" y="8"/>
                    </a:cxn>
                    <a:cxn ang="0">
                      <a:pos x="954" y="8"/>
                    </a:cxn>
                    <a:cxn ang="0">
                      <a:pos x="0" y="196"/>
                    </a:cxn>
                    <a:cxn ang="0">
                      <a:pos x="0" y="317"/>
                    </a:cxn>
                    <a:cxn ang="0">
                      <a:pos x="954" y="129"/>
                    </a:cxn>
                    <a:cxn ang="0">
                      <a:pos x="980" y="140"/>
                    </a:cxn>
                    <a:cxn ang="0">
                      <a:pos x="980" y="19"/>
                    </a:cxn>
                    <a:cxn ang="0">
                      <a:pos x="954" y="8"/>
                    </a:cxn>
                  </a:cxnLst>
                  <a:rect l="0" t="0" r="r" b="b"/>
                  <a:pathLst>
                    <a:path w="980" h="317">
                      <a:moveTo>
                        <a:pt x="954" y="8"/>
                      </a:moveTo>
                      <a:cubicBezTo>
                        <a:pt x="954" y="8"/>
                        <a:pt x="954" y="8"/>
                        <a:pt x="954" y="8"/>
                      </a:cubicBezTo>
                      <a:cubicBezTo>
                        <a:pt x="0" y="196"/>
                        <a:pt x="0" y="196"/>
                        <a:pt x="0" y="196"/>
                      </a:cubicBezTo>
                      <a:cubicBezTo>
                        <a:pt x="0" y="317"/>
                        <a:pt x="0" y="317"/>
                        <a:pt x="0" y="317"/>
                      </a:cubicBezTo>
                      <a:cubicBezTo>
                        <a:pt x="954" y="129"/>
                        <a:pt x="954" y="129"/>
                        <a:pt x="954" y="129"/>
                      </a:cubicBezTo>
                      <a:cubicBezTo>
                        <a:pt x="954" y="129"/>
                        <a:pt x="979" y="121"/>
                        <a:pt x="980" y="140"/>
                      </a:cubicBezTo>
                      <a:cubicBezTo>
                        <a:pt x="980" y="19"/>
                        <a:pt x="980" y="19"/>
                        <a:pt x="980" y="19"/>
                      </a:cubicBezTo>
                      <a:cubicBezTo>
                        <a:pt x="979" y="0"/>
                        <a:pt x="954" y="8"/>
                        <a:pt x="954" y="8"/>
                      </a:cubicBezTo>
                      <a:close/>
                    </a:path>
                  </a:pathLst>
                </a:custGeom>
                <a:solidFill>
                  <a:schemeClr val="accent1"/>
                </a:solidFill>
                <a:ln w="9525">
                  <a:noFill/>
                  <a:round/>
                  <a:headEnd/>
                  <a:tailEnd/>
                </a:ln>
              </p:spPr>
              <p:txBody>
                <a:bodyPr anchor="ctr"/>
                <a:lstStyle/>
                <a:p>
                  <a:pPr algn="ctr"/>
                  <a:endParaRPr sz="1200"/>
                </a:p>
              </p:txBody>
            </p:sp>
          </p:grpSp>
          <p:grpSp>
            <p:nvGrpSpPr>
              <p:cNvPr id="101" name="íṩ1îďê">
                <a:extLst>
                  <a:ext uri="{FF2B5EF4-FFF2-40B4-BE49-F238E27FC236}">
                    <a16:creationId xmlns:a16="http://schemas.microsoft.com/office/drawing/2014/main" id="{74CD43C9-E4B2-945C-FBD4-D1194FF0F9B4}"/>
                  </a:ext>
                </a:extLst>
              </p:cNvPr>
              <p:cNvGrpSpPr/>
              <p:nvPr/>
            </p:nvGrpSpPr>
            <p:grpSpPr>
              <a:xfrm>
                <a:off x="2246054" y="1722268"/>
                <a:ext cx="2282134" cy="1410185"/>
                <a:chOff x="2249096" y="1722268"/>
                <a:chExt cx="2282134" cy="1410185"/>
              </a:xfrm>
            </p:grpSpPr>
            <p:grpSp>
              <p:nvGrpSpPr>
                <p:cNvPr id="119" name="iṥļïḑé">
                  <a:extLst>
                    <a:ext uri="{FF2B5EF4-FFF2-40B4-BE49-F238E27FC236}">
                      <a16:creationId xmlns:a16="http://schemas.microsoft.com/office/drawing/2014/main" id="{D7830A8C-1403-DDC8-E4BE-19452F65EE32}"/>
                    </a:ext>
                  </a:extLst>
                </p:cNvPr>
                <p:cNvGrpSpPr/>
                <p:nvPr/>
              </p:nvGrpSpPr>
              <p:grpSpPr>
                <a:xfrm>
                  <a:off x="2249096" y="1722268"/>
                  <a:ext cx="2282134" cy="1410185"/>
                  <a:chOff x="2249096" y="1722268"/>
                  <a:chExt cx="2282134" cy="1410185"/>
                </a:xfrm>
              </p:grpSpPr>
              <p:sp>
                <p:nvSpPr>
                  <p:cNvPr id="121" name="îšḷîḍé">
                    <a:extLst>
                      <a:ext uri="{FF2B5EF4-FFF2-40B4-BE49-F238E27FC236}">
                        <a16:creationId xmlns:a16="http://schemas.microsoft.com/office/drawing/2014/main" id="{D84F310D-A678-91E8-F3AF-A0F48BB2DF1F}"/>
                      </a:ext>
                    </a:extLst>
                  </p:cNvPr>
                  <p:cNvSpPr/>
                  <p:nvPr/>
                </p:nvSpPr>
                <p:spPr bwMode="auto">
                  <a:xfrm>
                    <a:off x="4343658" y="1809496"/>
                    <a:ext cx="187572" cy="1088532"/>
                  </a:xfrm>
                  <a:custGeom>
                    <a:avLst/>
                    <a:gdLst/>
                    <a:ahLst/>
                    <a:cxnLst>
                      <a:cxn ang="0">
                        <a:pos x="54" y="575"/>
                      </a:cxn>
                      <a:cxn ang="0">
                        <a:pos x="54" y="0"/>
                      </a:cxn>
                      <a:cxn ang="0">
                        <a:pos x="0" y="10"/>
                      </a:cxn>
                      <a:cxn ang="0">
                        <a:pos x="0" y="627"/>
                      </a:cxn>
                      <a:cxn ang="0">
                        <a:pos x="54" y="617"/>
                      </a:cxn>
                      <a:cxn ang="0">
                        <a:pos x="54" y="617"/>
                      </a:cxn>
                      <a:cxn ang="0">
                        <a:pos x="80" y="586"/>
                      </a:cxn>
                      <a:cxn ang="0">
                        <a:pos x="54" y="575"/>
                      </a:cxn>
                    </a:cxnLst>
                    <a:rect l="0" t="0" r="r" b="b"/>
                    <a:pathLst>
                      <a:path w="81" h="627">
                        <a:moveTo>
                          <a:pt x="54" y="575"/>
                        </a:moveTo>
                        <a:cubicBezTo>
                          <a:pt x="54" y="0"/>
                          <a:pt x="54" y="0"/>
                          <a:pt x="54" y="0"/>
                        </a:cubicBezTo>
                        <a:cubicBezTo>
                          <a:pt x="0" y="10"/>
                          <a:pt x="0" y="10"/>
                          <a:pt x="0" y="10"/>
                        </a:cubicBezTo>
                        <a:cubicBezTo>
                          <a:pt x="0" y="627"/>
                          <a:pt x="0" y="627"/>
                          <a:pt x="0" y="627"/>
                        </a:cubicBezTo>
                        <a:cubicBezTo>
                          <a:pt x="54" y="617"/>
                          <a:pt x="54" y="617"/>
                          <a:pt x="54" y="617"/>
                        </a:cubicBezTo>
                        <a:cubicBezTo>
                          <a:pt x="54" y="617"/>
                          <a:pt x="54" y="617"/>
                          <a:pt x="54" y="617"/>
                        </a:cubicBezTo>
                        <a:cubicBezTo>
                          <a:pt x="54" y="617"/>
                          <a:pt x="81" y="612"/>
                          <a:pt x="80" y="586"/>
                        </a:cubicBezTo>
                        <a:cubicBezTo>
                          <a:pt x="79" y="567"/>
                          <a:pt x="54" y="575"/>
                          <a:pt x="54" y="575"/>
                        </a:cubicBezTo>
                        <a:close/>
                      </a:path>
                    </a:pathLst>
                  </a:custGeom>
                  <a:solidFill>
                    <a:schemeClr val="accent1">
                      <a:lumMod val="75000"/>
                    </a:schemeClr>
                  </a:solidFill>
                  <a:ln w="9525">
                    <a:noFill/>
                    <a:round/>
                    <a:headEnd/>
                    <a:tailEnd/>
                  </a:ln>
                </p:spPr>
                <p:txBody>
                  <a:bodyPr anchor="ctr"/>
                  <a:lstStyle/>
                  <a:p>
                    <a:pPr algn="ctr"/>
                    <a:endParaRPr sz="1200"/>
                  </a:p>
                </p:txBody>
              </p:sp>
              <p:sp>
                <p:nvSpPr>
                  <p:cNvPr id="122" name="ísľîďé">
                    <a:extLst>
                      <a:ext uri="{FF2B5EF4-FFF2-40B4-BE49-F238E27FC236}">
                        <a16:creationId xmlns:a16="http://schemas.microsoft.com/office/drawing/2014/main" id="{293ACC68-7132-C3E1-B04D-0BA014BFE65E}"/>
                      </a:ext>
                    </a:extLst>
                  </p:cNvPr>
                  <p:cNvSpPr/>
                  <p:nvPr/>
                </p:nvSpPr>
                <p:spPr bwMode="auto">
                  <a:xfrm>
                    <a:off x="2249096" y="1722268"/>
                    <a:ext cx="2280180" cy="1410185"/>
                  </a:xfrm>
                  <a:custGeom>
                    <a:avLst/>
                    <a:gdLst/>
                    <a:ahLst/>
                    <a:cxnLst>
                      <a:cxn ang="0">
                        <a:pos x="954" y="8"/>
                      </a:cxn>
                      <a:cxn ang="0">
                        <a:pos x="954" y="8"/>
                      </a:cxn>
                      <a:cxn ang="0">
                        <a:pos x="0" y="196"/>
                      </a:cxn>
                      <a:cxn ang="0">
                        <a:pos x="0" y="813"/>
                      </a:cxn>
                      <a:cxn ang="0">
                        <a:pos x="954" y="625"/>
                      </a:cxn>
                      <a:cxn ang="0">
                        <a:pos x="980" y="636"/>
                      </a:cxn>
                      <a:cxn ang="0">
                        <a:pos x="980" y="19"/>
                      </a:cxn>
                      <a:cxn ang="0">
                        <a:pos x="954" y="8"/>
                      </a:cxn>
                    </a:cxnLst>
                    <a:rect l="0" t="0" r="r" b="b"/>
                    <a:pathLst>
                      <a:path w="980" h="813">
                        <a:moveTo>
                          <a:pt x="954" y="8"/>
                        </a:moveTo>
                        <a:cubicBezTo>
                          <a:pt x="954" y="8"/>
                          <a:pt x="954" y="8"/>
                          <a:pt x="954" y="8"/>
                        </a:cubicBezTo>
                        <a:cubicBezTo>
                          <a:pt x="0" y="196"/>
                          <a:pt x="0" y="196"/>
                          <a:pt x="0" y="196"/>
                        </a:cubicBezTo>
                        <a:cubicBezTo>
                          <a:pt x="0" y="813"/>
                          <a:pt x="0" y="813"/>
                          <a:pt x="0" y="813"/>
                        </a:cubicBezTo>
                        <a:cubicBezTo>
                          <a:pt x="954" y="625"/>
                          <a:pt x="954" y="625"/>
                          <a:pt x="954" y="625"/>
                        </a:cubicBezTo>
                        <a:cubicBezTo>
                          <a:pt x="954" y="625"/>
                          <a:pt x="979" y="617"/>
                          <a:pt x="980" y="636"/>
                        </a:cubicBezTo>
                        <a:cubicBezTo>
                          <a:pt x="980" y="19"/>
                          <a:pt x="980" y="19"/>
                          <a:pt x="980" y="19"/>
                        </a:cubicBezTo>
                        <a:cubicBezTo>
                          <a:pt x="979" y="0"/>
                          <a:pt x="954" y="8"/>
                          <a:pt x="954" y="8"/>
                        </a:cubicBezTo>
                        <a:close/>
                      </a:path>
                    </a:pathLst>
                  </a:custGeom>
                  <a:solidFill>
                    <a:schemeClr val="accent1"/>
                  </a:solidFill>
                  <a:ln w="9525">
                    <a:noFill/>
                    <a:round/>
                    <a:headEnd/>
                    <a:tailEnd/>
                  </a:ln>
                </p:spPr>
                <p:txBody>
                  <a:bodyPr anchor="ctr"/>
                  <a:lstStyle/>
                  <a:p>
                    <a:pPr algn="ctr"/>
                    <a:endParaRPr sz="1200"/>
                  </a:p>
                </p:txBody>
              </p:sp>
            </p:grpSp>
            <p:sp>
              <p:nvSpPr>
                <p:cNvPr id="120" name="ï$ļíḓê">
                  <a:extLst>
                    <a:ext uri="{FF2B5EF4-FFF2-40B4-BE49-F238E27FC236}">
                      <a16:creationId xmlns:a16="http://schemas.microsoft.com/office/drawing/2014/main" id="{A79C3672-0BA2-7734-5BB7-1F97C3CD1C25}"/>
                    </a:ext>
                  </a:extLst>
                </p:cNvPr>
                <p:cNvSpPr/>
                <p:nvPr/>
              </p:nvSpPr>
              <p:spPr bwMode="auto">
                <a:xfrm>
                  <a:off x="3202591" y="2261627"/>
                  <a:ext cx="375144" cy="331467"/>
                </a:xfrm>
                <a:custGeom>
                  <a:avLst/>
                  <a:gdLst>
                    <a:gd name="connsiteX0" fmla="*/ 315746 w 375144"/>
                    <a:gd name="connsiteY0" fmla="*/ 280584 h 331467"/>
                    <a:gd name="connsiteX1" fmla="*/ 324231 w 375144"/>
                    <a:gd name="connsiteY1" fmla="*/ 311897 h 331467"/>
                    <a:gd name="connsiteX2" fmla="*/ 324231 w 375144"/>
                    <a:gd name="connsiteY2" fmla="*/ 292326 h 331467"/>
                    <a:gd name="connsiteX3" fmla="*/ 324231 w 375144"/>
                    <a:gd name="connsiteY3" fmla="*/ 288412 h 331467"/>
                    <a:gd name="connsiteX4" fmla="*/ 328474 w 375144"/>
                    <a:gd name="connsiteY4" fmla="*/ 284498 h 331467"/>
                    <a:gd name="connsiteX5" fmla="*/ 332717 w 375144"/>
                    <a:gd name="connsiteY5" fmla="*/ 288412 h 331467"/>
                    <a:gd name="connsiteX6" fmla="*/ 332717 w 375144"/>
                    <a:gd name="connsiteY6" fmla="*/ 292326 h 331467"/>
                    <a:gd name="connsiteX7" fmla="*/ 336960 w 375144"/>
                    <a:gd name="connsiteY7" fmla="*/ 311897 h 331467"/>
                    <a:gd name="connsiteX8" fmla="*/ 341202 w 375144"/>
                    <a:gd name="connsiteY8" fmla="*/ 280584 h 331467"/>
                    <a:gd name="connsiteX9" fmla="*/ 366659 w 375144"/>
                    <a:gd name="connsiteY9" fmla="*/ 288412 h 331467"/>
                    <a:gd name="connsiteX10" fmla="*/ 375144 w 375144"/>
                    <a:gd name="connsiteY10" fmla="*/ 307983 h 331467"/>
                    <a:gd name="connsiteX11" fmla="*/ 375144 w 375144"/>
                    <a:gd name="connsiteY11" fmla="*/ 327553 h 331467"/>
                    <a:gd name="connsiteX12" fmla="*/ 358173 w 375144"/>
                    <a:gd name="connsiteY12" fmla="*/ 327553 h 331467"/>
                    <a:gd name="connsiteX13" fmla="*/ 358173 w 375144"/>
                    <a:gd name="connsiteY13" fmla="*/ 311897 h 331467"/>
                    <a:gd name="connsiteX14" fmla="*/ 353930 w 375144"/>
                    <a:gd name="connsiteY14" fmla="*/ 307983 h 331467"/>
                    <a:gd name="connsiteX15" fmla="*/ 353930 w 375144"/>
                    <a:gd name="connsiteY15" fmla="*/ 331467 h 331467"/>
                    <a:gd name="connsiteX16" fmla="*/ 328474 w 375144"/>
                    <a:gd name="connsiteY16" fmla="*/ 331467 h 331467"/>
                    <a:gd name="connsiteX17" fmla="*/ 303018 w 375144"/>
                    <a:gd name="connsiteY17" fmla="*/ 331467 h 331467"/>
                    <a:gd name="connsiteX18" fmla="*/ 303018 w 375144"/>
                    <a:gd name="connsiteY18" fmla="*/ 307983 h 331467"/>
                    <a:gd name="connsiteX19" fmla="*/ 298775 w 375144"/>
                    <a:gd name="connsiteY19" fmla="*/ 311897 h 331467"/>
                    <a:gd name="connsiteX20" fmla="*/ 298775 w 375144"/>
                    <a:gd name="connsiteY20" fmla="*/ 331467 h 331467"/>
                    <a:gd name="connsiteX21" fmla="*/ 286047 w 375144"/>
                    <a:gd name="connsiteY21" fmla="*/ 327553 h 331467"/>
                    <a:gd name="connsiteX22" fmla="*/ 286047 w 375144"/>
                    <a:gd name="connsiteY22" fmla="*/ 307983 h 331467"/>
                    <a:gd name="connsiteX23" fmla="*/ 290290 w 375144"/>
                    <a:gd name="connsiteY23" fmla="*/ 288412 h 331467"/>
                    <a:gd name="connsiteX24" fmla="*/ 315746 w 375144"/>
                    <a:gd name="connsiteY24" fmla="*/ 280584 h 331467"/>
                    <a:gd name="connsiteX25" fmla="*/ 329032 w 375144"/>
                    <a:gd name="connsiteY25" fmla="*/ 229701 h 331467"/>
                    <a:gd name="connsiteX26" fmla="*/ 350134 w 375144"/>
                    <a:gd name="connsiteY26" fmla="*/ 249272 h 331467"/>
                    <a:gd name="connsiteX27" fmla="*/ 350134 w 375144"/>
                    <a:gd name="connsiteY27" fmla="*/ 253186 h 331467"/>
                    <a:gd name="connsiteX28" fmla="*/ 345914 w 375144"/>
                    <a:gd name="connsiteY28" fmla="*/ 261014 h 331467"/>
                    <a:gd name="connsiteX29" fmla="*/ 329032 w 375144"/>
                    <a:gd name="connsiteY29" fmla="*/ 280584 h 331467"/>
                    <a:gd name="connsiteX30" fmla="*/ 312150 w 375144"/>
                    <a:gd name="connsiteY30" fmla="*/ 261014 h 331467"/>
                    <a:gd name="connsiteX31" fmla="*/ 307930 w 375144"/>
                    <a:gd name="connsiteY31" fmla="*/ 253186 h 331467"/>
                    <a:gd name="connsiteX32" fmla="*/ 312150 w 375144"/>
                    <a:gd name="connsiteY32" fmla="*/ 249272 h 331467"/>
                    <a:gd name="connsiteX33" fmla="*/ 329032 w 375144"/>
                    <a:gd name="connsiteY33" fmla="*/ 229701 h 331467"/>
                    <a:gd name="connsiteX34" fmla="*/ 315746 w 375144"/>
                    <a:gd name="connsiteY34" fmla="*/ 167188 h 331467"/>
                    <a:gd name="connsiteX35" fmla="*/ 324231 w 375144"/>
                    <a:gd name="connsiteY35" fmla="*/ 198203 h 331467"/>
                    <a:gd name="connsiteX36" fmla="*/ 324231 w 375144"/>
                    <a:gd name="connsiteY36" fmla="*/ 174942 h 331467"/>
                    <a:gd name="connsiteX37" fmla="*/ 324231 w 375144"/>
                    <a:gd name="connsiteY37" fmla="*/ 171065 h 331467"/>
                    <a:gd name="connsiteX38" fmla="*/ 328474 w 375144"/>
                    <a:gd name="connsiteY38" fmla="*/ 167188 h 331467"/>
                    <a:gd name="connsiteX39" fmla="*/ 332717 w 375144"/>
                    <a:gd name="connsiteY39" fmla="*/ 171065 h 331467"/>
                    <a:gd name="connsiteX40" fmla="*/ 332717 w 375144"/>
                    <a:gd name="connsiteY40" fmla="*/ 174942 h 331467"/>
                    <a:gd name="connsiteX41" fmla="*/ 336960 w 375144"/>
                    <a:gd name="connsiteY41" fmla="*/ 198203 h 331467"/>
                    <a:gd name="connsiteX42" fmla="*/ 341202 w 375144"/>
                    <a:gd name="connsiteY42" fmla="*/ 167188 h 331467"/>
                    <a:gd name="connsiteX43" fmla="*/ 366659 w 375144"/>
                    <a:gd name="connsiteY43" fmla="*/ 174942 h 331467"/>
                    <a:gd name="connsiteX44" fmla="*/ 375144 w 375144"/>
                    <a:gd name="connsiteY44" fmla="*/ 194326 h 331467"/>
                    <a:gd name="connsiteX45" fmla="*/ 375144 w 375144"/>
                    <a:gd name="connsiteY45" fmla="*/ 213710 h 331467"/>
                    <a:gd name="connsiteX46" fmla="*/ 358173 w 375144"/>
                    <a:gd name="connsiteY46" fmla="*/ 213710 h 331467"/>
                    <a:gd name="connsiteX47" fmla="*/ 358173 w 375144"/>
                    <a:gd name="connsiteY47" fmla="*/ 198203 h 331467"/>
                    <a:gd name="connsiteX48" fmla="*/ 353930 w 375144"/>
                    <a:gd name="connsiteY48" fmla="*/ 190449 h 331467"/>
                    <a:gd name="connsiteX49" fmla="*/ 353930 w 375144"/>
                    <a:gd name="connsiteY49" fmla="*/ 213710 h 331467"/>
                    <a:gd name="connsiteX50" fmla="*/ 328474 w 375144"/>
                    <a:gd name="connsiteY50" fmla="*/ 213710 h 331467"/>
                    <a:gd name="connsiteX51" fmla="*/ 303018 w 375144"/>
                    <a:gd name="connsiteY51" fmla="*/ 213710 h 331467"/>
                    <a:gd name="connsiteX52" fmla="*/ 303018 w 375144"/>
                    <a:gd name="connsiteY52" fmla="*/ 190449 h 331467"/>
                    <a:gd name="connsiteX53" fmla="*/ 298775 w 375144"/>
                    <a:gd name="connsiteY53" fmla="*/ 198203 h 331467"/>
                    <a:gd name="connsiteX54" fmla="*/ 298775 w 375144"/>
                    <a:gd name="connsiteY54" fmla="*/ 213710 h 331467"/>
                    <a:gd name="connsiteX55" fmla="*/ 286047 w 375144"/>
                    <a:gd name="connsiteY55" fmla="*/ 213710 h 331467"/>
                    <a:gd name="connsiteX56" fmla="*/ 286047 w 375144"/>
                    <a:gd name="connsiteY56" fmla="*/ 194326 h 331467"/>
                    <a:gd name="connsiteX57" fmla="*/ 290290 w 375144"/>
                    <a:gd name="connsiteY57" fmla="*/ 174942 h 331467"/>
                    <a:gd name="connsiteX58" fmla="*/ 315746 w 375144"/>
                    <a:gd name="connsiteY58" fmla="*/ 167188 h 331467"/>
                    <a:gd name="connsiteX59" fmla="*/ 329032 w 375144"/>
                    <a:gd name="connsiteY59" fmla="*/ 116304 h 331467"/>
                    <a:gd name="connsiteX60" fmla="*/ 350134 w 375144"/>
                    <a:gd name="connsiteY60" fmla="*/ 135688 h 331467"/>
                    <a:gd name="connsiteX61" fmla="*/ 350134 w 375144"/>
                    <a:gd name="connsiteY61" fmla="*/ 139565 h 331467"/>
                    <a:gd name="connsiteX62" fmla="*/ 345914 w 375144"/>
                    <a:gd name="connsiteY62" fmla="*/ 147319 h 331467"/>
                    <a:gd name="connsiteX63" fmla="*/ 329032 w 375144"/>
                    <a:gd name="connsiteY63" fmla="*/ 162826 h 331467"/>
                    <a:gd name="connsiteX64" fmla="*/ 312150 w 375144"/>
                    <a:gd name="connsiteY64" fmla="*/ 147319 h 331467"/>
                    <a:gd name="connsiteX65" fmla="*/ 307930 w 375144"/>
                    <a:gd name="connsiteY65" fmla="*/ 139565 h 331467"/>
                    <a:gd name="connsiteX66" fmla="*/ 312150 w 375144"/>
                    <a:gd name="connsiteY66" fmla="*/ 135688 h 331467"/>
                    <a:gd name="connsiteX67" fmla="*/ 329032 w 375144"/>
                    <a:gd name="connsiteY67" fmla="*/ 116304 h 331467"/>
                    <a:gd name="connsiteX68" fmla="*/ 50203 w 375144"/>
                    <a:gd name="connsiteY68" fmla="*/ 77052 h 331467"/>
                    <a:gd name="connsiteX69" fmla="*/ 62754 w 375144"/>
                    <a:gd name="connsiteY69" fmla="*/ 116193 h 331467"/>
                    <a:gd name="connsiteX70" fmla="*/ 66937 w 375144"/>
                    <a:gd name="connsiteY70" fmla="*/ 92708 h 331467"/>
                    <a:gd name="connsiteX71" fmla="*/ 62754 w 375144"/>
                    <a:gd name="connsiteY71" fmla="*/ 84880 h 331467"/>
                    <a:gd name="connsiteX72" fmla="*/ 66937 w 375144"/>
                    <a:gd name="connsiteY72" fmla="*/ 80966 h 331467"/>
                    <a:gd name="connsiteX73" fmla="*/ 71121 w 375144"/>
                    <a:gd name="connsiteY73" fmla="*/ 80966 h 331467"/>
                    <a:gd name="connsiteX74" fmla="*/ 79488 w 375144"/>
                    <a:gd name="connsiteY74" fmla="*/ 84880 h 331467"/>
                    <a:gd name="connsiteX75" fmla="*/ 75305 w 375144"/>
                    <a:gd name="connsiteY75" fmla="*/ 92708 h 331467"/>
                    <a:gd name="connsiteX76" fmla="*/ 79488 w 375144"/>
                    <a:gd name="connsiteY76" fmla="*/ 116193 h 331467"/>
                    <a:gd name="connsiteX77" fmla="*/ 92039 w 375144"/>
                    <a:gd name="connsiteY77" fmla="*/ 77052 h 331467"/>
                    <a:gd name="connsiteX78" fmla="*/ 96222 w 375144"/>
                    <a:gd name="connsiteY78" fmla="*/ 80966 h 331467"/>
                    <a:gd name="connsiteX79" fmla="*/ 125508 w 375144"/>
                    <a:gd name="connsiteY79" fmla="*/ 88794 h 331467"/>
                    <a:gd name="connsiteX80" fmla="*/ 142242 w 375144"/>
                    <a:gd name="connsiteY80" fmla="*/ 155334 h 331467"/>
                    <a:gd name="connsiteX81" fmla="*/ 138058 w 375144"/>
                    <a:gd name="connsiteY81" fmla="*/ 194474 h 331467"/>
                    <a:gd name="connsiteX82" fmla="*/ 129691 w 375144"/>
                    <a:gd name="connsiteY82" fmla="*/ 210131 h 331467"/>
                    <a:gd name="connsiteX83" fmla="*/ 117140 w 375144"/>
                    <a:gd name="connsiteY83" fmla="*/ 198389 h 331467"/>
                    <a:gd name="connsiteX84" fmla="*/ 117140 w 375144"/>
                    <a:gd name="connsiteY84" fmla="*/ 155334 h 331467"/>
                    <a:gd name="connsiteX85" fmla="*/ 108773 w 375144"/>
                    <a:gd name="connsiteY85" fmla="*/ 116193 h 331467"/>
                    <a:gd name="connsiteX86" fmla="*/ 108773 w 375144"/>
                    <a:gd name="connsiteY86" fmla="*/ 190560 h 331467"/>
                    <a:gd name="connsiteX87" fmla="*/ 108773 w 375144"/>
                    <a:gd name="connsiteY87" fmla="*/ 198389 h 331467"/>
                    <a:gd name="connsiteX88" fmla="*/ 108773 w 375144"/>
                    <a:gd name="connsiteY88" fmla="*/ 315811 h 331467"/>
                    <a:gd name="connsiteX89" fmla="*/ 92039 w 375144"/>
                    <a:gd name="connsiteY89" fmla="*/ 331467 h 331467"/>
                    <a:gd name="connsiteX90" fmla="*/ 75305 w 375144"/>
                    <a:gd name="connsiteY90" fmla="*/ 315811 h 331467"/>
                    <a:gd name="connsiteX91" fmla="*/ 75305 w 375144"/>
                    <a:gd name="connsiteY91" fmla="*/ 210131 h 331467"/>
                    <a:gd name="connsiteX92" fmla="*/ 66937 w 375144"/>
                    <a:gd name="connsiteY92" fmla="*/ 210131 h 331467"/>
                    <a:gd name="connsiteX93" fmla="*/ 66937 w 375144"/>
                    <a:gd name="connsiteY93" fmla="*/ 315811 h 331467"/>
                    <a:gd name="connsiteX94" fmla="*/ 50203 w 375144"/>
                    <a:gd name="connsiteY94" fmla="*/ 331467 h 331467"/>
                    <a:gd name="connsiteX95" fmla="*/ 33469 w 375144"/>
                    <a:gd name="connsiteY95" fmla="*/ 315811 h 331467"/>
                    <a:gd name="connsiteX96" fmla="*/ 33469 w 375144"/>
                    <a:gd name="connsiteY96" fmla="*/ 198389 h 331467"/>
                    <a:gd name="connsiteX97" fmla="*/ 33469 w 375144"/>
                    <a:gd name="connsiteY97" fmla="*/ 190560 h 331467"/>
                    <a:gd name="connsiteX98" fmla="*/ 33469 w 375144"/>
                    <a:gd name="connsiteY98" fmla="*/ 116193 h 331467"/>
                    <a:gd name="connsiteX99" fmla="*/ 25101 w 375144"/>
                    <a:gd name="connsiteY99" fmla="*/ 155334 h 331467"/>
                    <a:gd name="connsiteX100" fmla="*/ 25101 w 375144"/>
                    <a:gd name="connsiteY100" fmla="*/ 198389 h 331467"/>
                    <a:gd name="connsiteX101" fmla="*/ 12551 w 375144"/>
                    <a:gd name="connsiteY101" fmla="*/ 210131 h 331467"/>
                    <a:gd name="connsiteX102" fmla="*/ 0 w 375144"/>
                    <a:gd name="connsiteY102" fmla="*/ 194474 h 331467"/>
                    <a:gd name="connsiteX103" fmla="*/ 0 w 375144"/>
                    <a:gd name="connsiteY103" fmla="*/ 155334 h 331467"/>
                    <a:gd name="connsiteX104" fmla="*/ 16734 w 375144"/>
                    <a:gd name="connsiteY104" fmla="*/ 88794 h 331467"/>
                    <a:gd name="connsiteX105" fmla="*/ 41836 w 375144"/>
                    <a:gd name="connsiteY105" fmla="*/ 80966 h 331467"/>
                    <a:gd name="connsiteX106" fmla="*/ 50203 w 375144"/>
                    <a:gd name="connsiteY106" fmla="*/ 77052 h 331467"/>
                    <a:gd name="connsiteX107" fmla="*/ 231500 w 375144"/>
                    <a:gd name="connsiteY107" fmla="*/ 61060 h 331467"/>
                    <a:gd name="connsiteX108" fmla="*/ 265134 w 375144"/>
                    <a:gd name="connsiteY108" fmla="*/ 61060 h 331467"/>
                    <a:gd name="connsiteX109" fmla="*/ 273542 w 375144"/>
                    <a:gd name="connsiteY109" fmla="*/ 64983 h 331467"/>
                    <a:gd name="connsiteX110" fmla="*/ 265134 w 375144"/>
                    <a:gd name="connsiteY110" fmla="*/ 72829 h 331467"/>
                    <a:gd name="connsiteX111" fmla="*/ 231500 w 375144"/>
                    <a:gd name="connsiteY111" fmla="*/ 72829 h 331467"/>
                    <a:gd name="connsiteX112" fmla="*/ 218888 w 375144"/>
                    <a:gd name="connsiteY112" fmla="*/ 76752 h 331467"/>
                    <a:gd name="connsiteX113" fmla="*/ 214684 w 375144"/>
                    <a:gd name="connsiteY113" fmla="*/ 88521 h 331467"/>
                    <a:gd name="connsiteX114" fmla="*/ 214684 w 375144"/>
                    <a:gd name="connsiteY114" fmla="*/ 178749 h 331467"/>
                    <a:gd name="connsiteX115" fmla="*/ 265134 w 375144"/>
                    <a:gd name="connsiteY115" fmla="*/ 178749 h 331467"/>
                    <a:gd name="connsiteX116" fmla="*/ 273542 w 375144"/>
                    <a:gd name="connsiteY116" fmla="*/ 182672 h 331467"/>
                    <a:gd name="connsiteX117" fmla="*/ 265134 w 375144"/>
                    <a:gd name="connsiteY117" fmla="*/ 190518 h 331467"/>
                    <a:gd name="connsiteX118" fmla="*/ 214684 w 375144"/>
                    <a:gd name="connsiteY118" fmla="*/ 190518 h 331467"/>
                    <a:gd name="connsiteX119" fmla="*/ 214684 w 375144"/>
                    <a:gd name="connsiteY119" fmla="*/ 280745 h 331467"/>
                    <a:gd name="connsiteX120" fmla="*/ 218888 w 375144"/>
                    <a:gd name="connsiteY120" fmla="*/ 292514 h 331467"/>
                    <a:gd name="connsiteX121" fmla="*/ 231500 w 375144"/>
                    <a:gd name="connsiteY121" fmla="*/ 296437 h 331467"/>
                    <a:gd name="connsiteX122" fmla="*/ 265134 w 375144"/>
                    <a:gd name="connsiteY122" fmla="*/ 296437 h 331467"/>
                    <a:gd name="connsiteX123" fmla="*/ 273542 w 375144"/>
                    <a:gd name="connsiteY123" fmla="*/ 300360 h 331467"/>
                    <a:gd name="connsiteX124" fmla="*/ 265134 w 375144"/>
                    <a:gd name="connsiteY124" fmla="*/ 308206 h 331467"/>
                    <a:gd name="connsiteX125" fmla="*/ 231500 w 375144"/>
                    <a:gd name="connsiteY125" fmla="*/ 308206 h 331467"/>
                    <a:gd name="connsiteX126" fmla="*/ 202071 w 375144"/>
                    <a:gd name="connsiteY126" fmla="*/ 280745 h 331467"/>
                    <a:gd name="connsiteX127" fmla="*/ 202071 w 375144"/>
                    <a:gd name="connsiteY127" fmla="*/ 190518 h 331467"/>
                    <a:gd name="connsiteX128" fmla="*/ 160029 w 375144"/>
                    <a:gd name="connsiteY128" fmla="*/ 190518 h 331467"/>
                    <a:gd name="connsiteX129" fmla="*/ 151621 w 375144"/>
                    <a:gd name="connsiteY129" fmla="*/ 182672 h 331467"/>
                    <a:gd name="connsiteX130" fmla="*/ 160029 w 375144"/>
                    <a:gd name="connsiteY130" fmla="*/ 178749 h 331467"/>
                    <a:gd name="connsiteX131" fmla="*/ 202071 w 375144"/>
                    <a:gd name="connsiteY131" fmla="*/ 178749 h 331467"/>
                    <a:gd name="connsiteX132" fmla="*/ 202071 w 375144"/>
                    <a:gd name="connsiteY132" fmla="*/ 88521 h 331467"/>
                    <a:gd name="connsiteX133" fmla="*/ 231500 w 375144"/>
                    <a:gd name="connsiteY133" fmla="*/ 61060 h 331467"/>
                    <a:gd name="connsiteX134" fmla="*/ 315746 w 375144"/>
                    <a:gd name="connsiteY134" fmla="*/ 49429 h 331467"/>
                    <a:gd name="connsiteX135" fmla="*/ 324231 w 375144"/>
                    <a:gd name="connsiteY135" fmla="*/ 80742 h 331467"/>
                    <a:gd name="connsiteX136" fmla="*/ 324231 w 375144"/>
                    <a:gd name="connsiteY136" fmla="*/ 61171 h 331467"/>
                    <a:gd name="connsiteX137" fmla="*/ 324231 w 375144"/>
                    <a:gd name="connsiteY137" fmla="*/ 57257 h 331467"/>
                    <a:gd name="connsiteX138" fmla="*/ 328474 w 375144"/>
                    <a:gd name="connsiteY138" fmla="*/ 53343 h 331467"/>
                    <a:gd name="connsiteX139" fmla="*/ 332717 w 375144"/>
                    <a:gd name="connsiteY139" fmla="*/ 57257 h 331467"/>
                    <a:gd name="connsiteX140" fmla="*/ 332717 w 375144"/>
                    <a:gd name="connsiteY140" fmla="*/ 61171 h 331467"/>
                    <a:gd name="connsiteX141" fmla="*/ 336960 w 375144"/>
                    <a:gd name="connsiteY141" fmla="*/ 80742 h 331467"/>
                    <a:gd name="connsiteX142" fmla="*/ 341202 w 375144"/>
                    <a:gd name="connsiteY142" fmla="*/ 49429 h 331467"/>
                    <a:gd name="connsiteX143" fmla="*/ 341202 w 375144"/>
                    <a:gd name="connsiteY143" fmla="*/ 53343 h 331467"/>
                    <a:gd name="connsiteX144" fmla="*/ 366659 w 375144"/>
                    <a:gd name="connsiteY144" fmla="*/ 61171 h 331467"/>
                    <a:gd name="connsiteX145" fmla="*/ 375144 w 375144"/>
                    <a:gd name="connsiteY145" fmla="*/ 76828 h 331467"/>
                    <a:gd name="connsiteX146" fmla="*/ 375144 w 375144"/>
                    <a:gd name="connsiteY146" fmla="*/ 96398 h 331467"/>
                    <a:gd name="connsiteX147" fmla="*/ 358173 w 375144"/>
                    <a:gd name="connsiteY147" fmla="*/ 100312 h 331467"/>
                    <a:gd name="connsiteX148" fmla="*/ 358173 w 375144"/>
                    <a:gd name="connsiteY148" fmla="*/ 80742 h 331467"/>
                    <a:gd name="connsiteX149" fmla="*/ 353930 w 375144"/>
                    <a:gd name="connsiteY149" fmla="*/ 76828 h 331467"/>
                    <a:gd name="connsiteX150" fmla="*/ 353930 w 375144"/>
                    <a:gd name="connsiteY150" fmla="*/ 100312 h 331467"/>
                    <a:gd name="connsiteX151" fmla="*/ 328474 w 375144"/>
                    <a:gd name="connsiteY151" fmla="*/ 100312 h 331467"/>
                    <a:gd name="connsiteX152" fmla="*/ 303018 w 375144"/>
                    <a:gd name="connsiteY152" fmla="*/ 100312 h 331467"/>
                    <a:gd name="connsiteX153" fmla="*/ 303018 w 375144"/>
                    <a:gd name="connsiteY153" fmla="*/ 76828 h 331467"/>
                    <a:gd name="connsiteX154" fmla="*/ 298775 w 375144"/>
                    <a:gd name="connsiteY154" fmla="*/ 80742 h 331467"/>
                    <a:gd name="connsiteX155" fmla="*/ 298775 w 375144"/>
                    <a:gd name="connsiteY155" fmla="*/ 100312 h 331467"/>
                    <a:gd name="connsiteX156" fmla="*/ 286047 w 375144"/>
                    <a:gd name="connsiteY156" fmla="*/ 96398 h 331467"/>
                    <a:gd name="connsiteX157" fmla="*/ 286047 w 375144"/>
                    <a:gd name="connsiteY157" fmla="*/ 76828 h 331467"/>
                    <a:gd name="connsiteX158" fmla="*/ 290290 w 375144"/>
                    <a:gd name="connsiteY158" fmla="*/ 61171 h 331467"/>
                    <a:gd name="connsiteX159" fmla="*/ 315746 w 375144"/>
                    <a:gd name="connsiteY159" fmla="*/ 53343 h 331467"/>
                    <a:gd name="connsiteX160" fmla="*/ 315746 w 375144"/>
                    <a:gd name="connsiteY160" fmla="*/ 49429 h 331467"/>
                    <a:gd name="connsiteX161" fmla="*/ 71121 w 375144"/>
                    <a:gd name="connsiteY161" fmla="*/ 2908 h 331467"/>
                    <a:gd name="connsiteX162" fmla="*/ 100527 w 375144"/>
                    <a:gd name="connsiteY162" fmla="*/ 30611 h 331467"/>
                    <a:gd name="connsiteX163" fmla="*/ 104728 w 375144"/>
                    <a:gd name="connsiteY163" fmla="*/ 38526 h 331467"/>
                    <a:gd name="connsiteX164" fmla="*/ 100527 w 375144"/>
                    <a:gd name="connsiteY164" fmla="*/ 50399 h 331467"/>
                    <a:gd name="connsiteX165" fmla="*/ 71121 w 375144"/>
                    <a:gd name="connsiteY165" fmla="*/ 74144 h 331467"/>
                    <a:gd name="connsiteX166" fmla="*/ 41715 w 375144"/>
                    <a:gd name="connsiteY166" fmla="*/ 50399 h 331467"/>
                    <a:gd name="connsiteX167" fmla="*/ 37514 w 375144"/>
                    <a:gd name="connsiteY167" fmla="*/ 38526 h 331467"/>
                    <a:gd name="connsiteX168" fmla="*/ 41715 w 375144"/>
                    <a:gd name="connsiteY168" fmla="*/ 30611 h 331467"/>
                    <a:gd name="connsiteX169" fmla="*/ 71121 w 375144"/>
                    <a:gd name="connsiteY169" fmla="*/ 2908 h 331467"/>
                    <a:gd name="connsiteX170" fmla="*/ 329032 w 375144"/>
                    <a:gd name="connsiteY170" fmla="*/ 0 h 331467"/>
                    <a:gd name="connsiteX171" fmla="*/ 350134 w 375144"/>
                    <a:gd name="connsiteY171" fmla="*/ 19011 h 331467"/>
                    <a:gd name="connsiteX172" fmla="*/ 350134 w 375144"/>
                    <a:gd name="connsiteY172" fmla="*/ 22813 h 331467"/>
                    <a:gd name="connsiteX173" fmla="*/ 345914 w 375144"/>
                    <a:gd name="connsiteY173" fmla="*/ 30418 h 331467"/>
                    <a:gd name="connsiteX174" fmla="*/ 329032 w 375144"/>
                    <a:gd name="connsiteY174" fmla="*/ 49429 h 331467"/>
                    <a:gd name="connsiteX175" fmla="*/ 312150 w 375144"/>
                    <a:gd name="connsiteY175" fmla="*/ 30418 h 331467"/>
                    <a:gd name="connsiteX176" fmla="*/ 307930 w 375144"/>
                    <a:gd name="connsiteY176" fmla="*/ 22813 h 331467"/>
                    <a:gd name="connsiteX177" fmla="*/ 312150 w 375144"/>
                    <a:gd name="connsiteY177" fmla="*/ 19011 h 331467"/>
                    <a:gd name="connsiteX178" fmla="*/ 329032 w 375144"/>
                    <a:gd name="connsiteY178" fmla="*/ 0 h 33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375144" h="331467">
                      <a:moveTo>
                        <a:pt x="315746" y="280584"/>
                      </a:moveTo>
                      <a:cubicBezTo>
                        <a:pt x="315746" y="284498"/>
                        <a:pt x="324231" y="311897"/>
                        <a:pt x="324231" y="311897"/>
                      </a:cubicBezTo>
                      <a:cubicBezTo>
                        <a:pt x="324231" y="311897"/>
                        <a:pt x="324231" y="311897"/>
                        <a:pt x="324231" y="292326"/>
                      </a:cubicBezTo>
                      <a:cubicBezTo>
                        <a:pt x="324231" y="292326"/>
                        <a:pt x="324231" y="292326"/>
                        <a:pt x="324231" y="288412"/>
                      </a:cubicBezTo>
                      <a:cubicBezTo>
                        <a:pt x="324231" y="288412"/>
                        <a:pt x="324231" y="288412"/>
                        <a:pt x="328474" y="284498"/>
                      </a:cubicBezTo>
                      <a:cubicBezTo>
                        <a:pt x="328474" y="284498"/>
                        <a:pt x="328474" y="284498"/>
                        <a:pt x="332717" y="288412"/>
                      </a:cubicBezTo>
                      <a:cubicBezTo>
                        <a:pt x="332717" y="288412"/>
                        <a:pt x="332717" y="288412"/>
                        <a:pt x="332717" y="292326"/>
                      </a:cubicBezTo>
                      <a:cubicBezTo>
                        <a:pt x="332717" y="292326"/>
                        <a:pt x="332717" y="292326"/>
                        <a:pt x="336960" y="311897"/>
                      </a:cubicBezTo>
                      <a:cubicBezTo>
                        <a:pt x="336960" y="311897"/>
                        <a:pt x="341202" y="284498"/>
                        <a:pt x="341202" y="280584"/>
                      </a:cubicBezTo>
                      <a:cubicBezTo>
                        <a:pt x="349688" y="284498"/>
                        <a:pt x="358173" y="288412"/>
                        <a:pt x="366659" y="288412"/>
                      </a:cubicBezTo>
                      <a:cubicBezTo>
                        <a:pt x="366659" y="292326"/>
                        <a:pt x="370901" y="296240"/>
                        <a:pt x="375144" y="307983"/>
                      </a:cubicBezTo>
                      <a:cubicBezTo>
                        <a:pt x="375144" y="307983"/>
                        <a:pt x="375144" y="319725"/>
                        <a:pt x="375144" y="327553"/>
                      </a:cubicBezTo>
                      <a:cubicBezTo>
                        <a:pt x="366659" y="327553"/>
                        <a:pt x="362416" y="327553"/>
                        <a:pt x="358173" y="327553"/>
                      </a:cubicBezTo>
                      <a:cubicBezTo>
                        <a:pt x="358173" y="323639"/>
                        <a:pt x="358173" y="315811"/>
                        <a:pt x="358173" y="311897"/>
                      </a:cubicBezTo>
                      <a:cubicBezTo>
                        <a:pt x="358173" y="311897"/>
                        <a:pt x="358173" y="307983"/>
                        <a:pt x="353930" y="307983"/>
                      </a:cubicBezTo>
                      <a:cubicBezTo>
                        <a:pt x="353930" y="307983"/>
                        <a:pt x="353930" y="307983"/>
                        <a:pt x="353930" y="331467"/>
                      </a:cubicBezTo>
                      <a:cubicBezTo>
                        <a:pt x="345445" y="331467"/>
                        <a:pt x="336960" y="331467"/>
                        <a:pt x="328474" y="331467"/>
                      </a:cubicBezTo>
                      <a:cubicBezTo>
                        <a:pt x="319989" y="331467"/>
                        <a:pt x="311503" y="331467"/>
                        <a:pt x="303018" y="331467"/>
                      </a:cubicBezTo>
                      <a:cubicBezTo>
                        <a:pt x="303018" y="331467"/>
                        <a:pt x="303018" y="331467"/>
                        <a:pt x="303018" y="307983"/>
                      </a:cubicBezTo>
                      <a:cubicBezTo>
                        <a:pt x="303018" y="307983"/>
                        <a:pt x="298775" y="311897"/>
                        <a:pt x="298775" y="311897"/>
                      </a:cubicBezTo>
                      <a:cubicBezTo>
                        <a:pt x="298775" y="315811"/>
                        <a:pt x="298775" y="323639"/>
                        <a:pt x="298775" y="331467"/>
                      </a:cubicBezTo>
                      <a:cubicBezTo>
                        <a:pt x="294532" y="327553"/>
                        <a:pt x="290290" y="327553"/>
                        <a:pt x="286047" y="327553"/>
                      </a:cubicBezTo>
                      <a:cubicBezTo>
                        <a:pt x="286047" y="319725"/>
                        <a:pt x="286047" y="307983"/>
                        <a:pt x="286047" y="307983"/>
                      </a:cubicBezTo>
                      <a:cubicBezTo>
                        <a:pt x="286047" y="296240"/>
                        <a:pt x="290290" y="292326"/>
                        <a:pt x="290290" y="288412"/>
                      </a:cubicBezTo>
                      <a:cubicBezTo>
                        <a:pt x="298775" y="288412"/>
                        <a:pt x="311503" y="284498"/>
                        <a:pt x="315746" y="280584"/>
                      </a:cubicBezTo>
                      <a:close/>
                      <a:moveTo>
                        <a:pt x="329032" y="229701"/>
                      </a:moveTo>
                      <a:cubicBezTo>
                        <a:pt x="341693" y="229701"/>
                        <a:pt x="350134" y="237529"/>
                        <a:pt x="350134" y="249272"/>
                      </a:cubicBezTo>
                      <a:cubicBezTo>
                        <a:pt x="350134" y="249272"/>
                        <a:pt x="350134" y="253186"/>
                        <a:pt x="350134" y="253186"/>
                      </a:cubicBezTo>
                      <a:cubicBezTo>
                        <a:pt x="350134" y="257100"/>
                        <a:pt x="350134" y="261014"/>
                        <a:pt x="345914" y="261014"/>
                      </a:cubicBezTo>
                      <a:cubicBezTo>
                        <a:pt x="345914" y="272756"/>
                        <a:pt x="337473" y="280584"/>
                        <a:pt x="329032" y="280584"/>
                      </a:cubicBezTo>
                      <a:cubicBezTo>
                        <a:pt x="320591" y="280584"/>
                        <a:pt x="316371" y="272756"/>
                        <a:pt x="312150" y="261014"/>
                      </a:cubicBezTo>
                      <a:cubicBezTo>
                        <a:pt x="307930" y="261014"/>
                        <a:pt x="307930" y="257100"/>
                        <a:pt x="307930" y="253186"/>
                      </a:cubicBezTo>
                      <a:cubicBezTo>
                        <a:pt x="307930" y="253186"/>
                        <a:pt x="307930" y="249272"/>
                        <a:pt x="312150" y="249272"/>
                      </a:cubicBezTo>
                      <a:cubicBezTo>
                        <a:pt x="312150" y="237529"/>
                        <a:pt x="320591" y="229701"/>
                        <a:pt x="329032" y="229701"/>
                      </a:cubicBezTo>
                      <a:close/>
                      <a:moveTo>
                        <a:pt x="315746" y="167188"/>
                      </a:moveTo>
                      <a:cubicBezTo>
                        <a:pt x="315746" y="171065"/>
                        <a:pt x="324231" y="198203"/>
                        <a:pt x="324231" y="198203"/>
                      </a:cubicBezTo>
                      <a:cubicBezTo>
                        <a:pt x="324231" y="198203"/>
                        <a:pt x="324231" y="198203"/>
                        <a:pt x="324231" y="174942"/>
                      </a:cubicBezTo>
                      <a:cubicBezTo>
                        <a:pt x="324231" y="174942"/>
                        <a:pt x="324231" y="174942"/>
                        <a:pt x="324231" y="171065"/>
                      </a:cubicBezTo>
                      <a:cubicBezTo>
                        <a:pt x="324231" y="171065"/>
                        <a:pt x="324231" y="171065"/>
                        <a:pt x="328474" y="167188"/>
                      </a:cubicBezTo>
                      <a:cubicBezTo>
                        <a:pt x="328474" y="167188"/>
                        <a:pt x="328474" y="167188"/>
                        <a:pt x="332717" y="171065"/>
                      </a:cubicBezTo>
                      <a:cubicBezTo>
                        <a:pt x="332717" y="171065"/>
                        <a:pt x="332717" y="171065"/>
                        <a:pt x="332717" y="174942"/>
                      </a:cubicBezTo>
                      <a:cubicBezTo>
                        <a:pt x="332717" y="174942"/>
                        <a:pt x="332717" y="174942"/>
                        <a:pt x="336960" y="198203"/>
                      </a:cubicBezTo>
                      <a:cubicBezTo>
                        <a:pt x="336960" y="198203"/>
                        <a:pt x="341202" y="171065"/>
                        <a:pt x="341202" y="167188"/>
                      </a:cubicBezTo>
                      <a:cubicBezTo>
                        <a:pt x="349688" y="167188"/>
                        <a:pt x="358173" y="171065"/>
                        <a:pt x="366659" y="174942"/>
                      </a:cubicBezTo>
                      <a:cubicBezTo>
                        <a:pt x="366659" y="178819"/>
                        <a:pt x="370901" y="178819"/>
                        <a:pt x="375144" y="194326"/>
                      </a:cubicBezTo>
                      <a:cubicBezTo>
                        <a:pt x="375144" y="194326"/>
                        <a:pt x="375144" y="205956"/>
                        <a:pt x="375144" y="213710"/>
                      </a:cubicBezTo>
                      <a:cubicBezTo>
                        <a:pt x="366659" y="213710"/>
                        <a:pt x="362416" y="213710"/>
                        <a:pt x="358173" y="213710"/>
                      </a:cubicBezTo>
                      <a:cubicBezTo>
                        <a:pt x="358173" y="209833"/>
                        <a:pt x="358173" y="198203"/>
                        <a:pt x="358173" y="198203"/>
                      </a:cubicBezTo>
                      <a:cubicBezTo>
                        <a:pt x="358173" y="194326"/>
                        <a:pt x="358173" y="194326"/>
                        <a:pt x="353930" y="190449"/>
                      </a:cubicBezTo>
                      <a:cubicBezTo>
                        <a:pt x="353930" y="190449"/>
                        <a:pt x="353930" y="190449"/>
                        <a:pt x="353930" y="213710"/>
                      </a:cubicBezTo>
                      <a:cubicBezTo>
                        <a:pt x="345445" y="213710"/>
                        <a:pt x="336960" y="213710"/>
                        <a:pt x="328474" y="213710"/>
                      </a:cubicBezTo>
                      <a:cubicBezTo>
                        <a:pt x="319989" y="213710"/>
                        <a:pt x="311503" y="213710"/>
                        <a:pt x="303018" y="213710"/>
                      </a:cubicBezTo>
                      <a:cubicBezTo>
                        <a:pt x="303018" y="213710"/>
                        <a:pt x="303018" y="213710"/>
                        <a:pt x="303018" y="190449"/>
                      </a:cubicBezTo>
                      <a:cubicBezTo>
                        <a:pt x="303018" y="194326"/>
                        <a:pt x="298775" y="194326"/>
                        <a:pt x="298775" y="198203"/>
                      </a:cubicBezTo>
                      <a:cubicBezTo>
                        <a:pt x="298775" y="198203"/>
                        <a:pt x="298775" y="209833"/>
                        <a:pt x="298775" y="213710"/>
                      </a:cubicBezTo>
                      <a:cubicBezTo>
                        <a:pt x="294532" y="213710"/>
                        <a:pt x="290290" y="213710"/>
                        <a:pt x="286047" y="213710"/>
                      </a:cubicBezTo>
                      <a:cubicBezTo>
                        <a:pt x="286047" y="205956"/>
                        <a:pt x="286047" y="194326"/>
                        <a:pt x="286047" y="194326"/>
                      </a:cubicBezTo>
                      <a:cubicBezTo>
                        <a:pt x="286047" y="178819"/>
                        <a:pt x="290290" y="178819"/>
                        <a:pt x="290290" y="174942"/>
                      </a:cubicBezTo>
                      <a:cubicBezTo>
                        <a:pt x="298775" y="171065"/>
                        <a:pt x="311503" y="167188"/>
                        <a:pt x="315746" y="167188"/>
                      </a:cubicBezTo>
                      <a:close/>
                      <a:moveTo>
                        <a:pt x="329032" y="116304"/>
                      </a:moveTo>
                      <a:cubicBezTo>
                        <a:pt x="341693" y="116304"/>
                        <a:pt x="350134" y="124058"/>
                        <a:pt x="350134" y="135688"/>
                      </a:cubicBezTo>
                      <a:cubicBezTo>
                        <a:pt x="350134" y="135688"/>
                        <a:pt x="350134" y="135688"/>
                        <a:pt x="350134" y="139565"/>
                      </a:cubicBezTo>
                      <a:cubicBezTo>
                        <a:pt x="350134" y="139565"/>
                        <a:pt x="350134" y="143442"/>
                        <a:pt x="345914" y="147319"/>
                      </a:cubicBezTo>
                      <a:cubicBezTo>
                        <a:pt x="345914" y="155072"/>
                        <a:pt x="337473" y="162826"/>
                        <a:pt x="329032" y="162826"/>
                      </a:cubicBezTo>
                      <a:cubicBezTo>
                        <a:pt x="320591" y="162826"/>
                        <a:pt x="316371" y="155072"/>
                        <a:pt x="312150" y="147319"/>
                      </a:cubicBezTo>
                      <a:cubicBezTo>
                        <a:pt x="307930" y="147319"/>
                        <a:pt x="307930" y="143442"/>
                        <a:pt x="307930" y="139565"/>
                      </a:cubicBezTo>
                      <a:cubicBezTo>
                        <a:pt x="307930" y="135688"/>
                        <a:pt x="307930" y="135688"/>
                        <a:pt x="312150" y="135688"/>
                      </a:cubicBezTo>
                      <a:cubicBezTo>
                        <a:pt x="312150" y="124058"/>
                        <a:pt x="320591" y="116304"/>
                        <a:pt x="329032" y="116304"/>
                      </a:cubicBezTo>
                      <a:close/>
                      <a:moveTo>
                        <a:pt x="50203" y="77052"/>
                      </a:moveTo>
                      <a:cubicBezTo>
                        <a:pt x="50203" y="84880"/>
                        <a:pt x="54387" y="96623"/>
                        <a:pt x="62754" y="116193"/>
                      </a:cubicBezTo>
                      <a:cubicBezTo>
                        <a:pt x="62754" y="104451"/>
                        <a:pt x="66937" y="92708"/>
                        <a:pt x="66937" y="92708"/>
                      </a:cubicBezTo>
                      <a:cubicBezTo>
                        <a:pt x="66937" y="92708"/>
                        <a:pt x="66937" y="92708"/>
                        <a:pt x="62754" y="84880"/>
                      </a:cubicBezTo>
                      <a:cubicBezTo>
                        <a:pt x="62754" y="84880"/>
                        <a:pt x="62754" y="84880"/>
                        <a:pt x="66937" y="80966"/>
                      </a:cubicBezTo>
                      <a:cubicBezTo>
                        <a:pt x="66937" y="80966"/>
                        <a:pt x="66937" y="80966"/>
                        <a:pt x="71121" y="80966"/>
                      </a:cubicBezTo>
                      <a:cubicBezTo>
                        <a:pt x="71121" y="80966"/>
                        <a:pt x="71121" y="80966"/>
                        <a:pt x="79488" y="84880"/>
                      </a:cubicBezTo>
                      <a:cubicBezTo>
                        <a:pt x="79488" y="84880"/>
                        <a:pt x="79488" y="84880"/>
                        <a:pt x="75305" y="92708"/>
                      </a:cubicBezTo>
                      <a:cubicBezTo>
                        <a:pt x="75305" y="92708"/>
                        <a:pt x="75305" y="104451"/>
                        <a:pt x="79488" y="116193"/>
                      </a:cubicBezTo>
                      <a:cubicBezTo>
                        <a:pt x="87855" y="96623"/>
                        <a:pt x="87855" y="84880"/>
                        <a:pt x="92039" y="77052"/>
                      </a:cubicBezTo>
                      <a:cubicBezTo>
                        <a:pt x="92039" y="77052"/>
                        <a:pt x="96222" y="77052"/>
                        <a:pt x="96222" y="80966"/>
                      </a:cubicBezTo>
                      <a:cubicBezTo>
                        <a:pt x="104590" y="80966"/>
                        <a:pt x="117140" y="84880"/>
                        <a:pt x="125508" y="88794"/>
                      </a:cubicBezTo>
                      <a:cubicBezTo>
                        <a:pt x="125508" y="92708"/>
                        <a:pt x="138058" y="108365"/>
                        <a:pt x="142242" y="155334"/>
                      </a:cubicBezTo>
                      <a:cubicBezTo>
                        <a:pt x="142242" y="167076"/>
                        <a:pt x="138058" y="194474"/>
                        <a:pt x="138058" y="194474"/>
                      </a:cubicBezTo>
                      <a:cubicBezTo>
                        <a:pt x="138058" y="202303"/>
                        <a:pt x="138058" y="210131"/>
                        <a:pt x="129691" y="210131"/>
                      </a:cubicBezTo>
                      <a:cubicBezTo>
                        <a:pt x="121324" y="210131"/>
                        <a:pt x="117140" y="206217"/>
                        <a:pt x="117140" y="198389"/>
                      </a:cubicBezTo>
                      <a:cubicBezTo>
                        <a:pt x="117140" y="198389"/>
                        <a:pt x="117140" y="174904"/>
                        <a:pt x="117140" y="155334"/>
                      </a:cubicBezTo>
                      <a:cubicBezTo>
                        <a:pt x="117140" y="139677"/>
                        <a:pt x="112957" y="116193"/>
                        <a:pt x="108773" y="116193"/>
                      </a:cubicBezTo>
                      <a:cubicBezTo>
                        <a:pt x="108773" y="116193"/>
                        <a:pt x="108773" y="116193"/>
                        <a:pt x="108773" y="190560"/>
                      </a:cubicBezTo>
                      <a:cubicBezTo>
                        <a:pt x="108773" y="194474"/>
                        <a:pt x="108773" y="194474"/>
                        <a:pt x="108773" y="198389"/>
                      </a:cubicBezTo>
                      <a:cubicBezTo>
                        <a:pt x="108773" y="198389"/>
                        <a:pt x="108773" y="198389"/>
                        <a:pt x="108773" y="315811"/>
                      </a:cubicBezTo>
                      <a:cubicBezTo>
                        <a:pt x="108773" y="323639"/>
                        <a:pt x="100406" y="331467"/>
                        <a:pt x="92039" y="331467"/>
                      </a:cubicBezTo>
                      <a:cubicBezTo>
                        <a:pt x="83672" y="331467"/>
                        <a:pt x="75305" y="323639"/>
                        <a:pt x="75305" y="315811"/>
                      </a:cubicBezTo>
                      <a:cubicBezTo>
                        <a:pt x="75305" y="315811"/>
                        <a:pt x="75305" y="315811"/>
                        <a:pt x="75305" y="210131"/>
                      </a:cubicBezTo>
                      <a:cubicBezTo>
                        <a:pt x="75305" y="210131"/>
                        <a:pt x="75305" y="210131"/>
                        <a:pt x="66937" y="210131"/>
                      </a:cubicBezTo>
                      <a:cubicBezTo>
                        <a:pt x="66937" y="210131"/>
                        <a:pt x="66937" y="210131"/>
                        <a:pt x="66937" y="315811"/>
                      </a:cubicBezTo>
                      <a:cubicBezTo>
                        <a:pt x="66937" y="323639"/>
                        <a:pt x="58570" y="331467"/>
                        <a:pt x="50203" y="331467"/>
                      </a:cubicBezTo>
                      <a:cubicBezTo>
                        <a:pt x="41836" y="331467"/>
                        <a:pt x="33469" y="323639"/>
                        <a:pt x="33469" y="315811"/>
                      </a:cubicBezTo>
                      <a:cubicBezTo>
                        <a:pt x="33469" y="315811"/>
                        <a:pt x="33469" y="315811"/>
                        <a:pt x="33469" y="198389"/>
                      </a:cubicBezTo>
                      <a:cubicBezTo>
                        <a:pt x="33469" y="194474"/>
                        <a:pt x="33469" y="194474"/>
                        <a:pt x="33469" y="190560"/>
                      </a:cubicBezTo>
                      <a:cubicBezTo>
                        <a:pt x="33469" y="190560"/>
                        <a:pt x="33469" y="190560"/>
                        <a:pt x="33469" y="116193"/>
                      </a:cubicBezTo>
                      <a:cubicBezTo>
                        <a:pt x="29285" y="116193"/>
                        <a:pt x="25101" y="139677"/>
                        <a:pt x="25101" y="155334"/>
                      </a:cubicBezTo>
                      <a:cubicBezTo>
                        <a:pt x="25101" y="174904"/>
                        <a:pt x="25101" y="198389"/>
                        <a:pt x="25101" y="198389"/>
                      </a:cubicBezTo>
                      <a:cubicBezTo>
                        <a:pt x="25101" y="206217"/>
                        <a:pt x="20918" y="210131"/>
                        <a:pt x="12551" y="210131"/>
                      </a:cubicBezTo>
                      <a:cubicBezTo>
                        <a:pt x="4184" y="210131"/>
                        <a:pt x="4184" y="202303"/>
                        <a:pt x="0" y="194474"/>
                      </a:cubicBezTo>
                      <a:cubicBezTo>
                        <a:pt x="0" y="194474"/>
                        <a:pt x="0" y="167076"/>
                        <a:pt x="0" y="155334"/>
                      </a:cubicBezTo>
                      <a:cubicBezTo>
                        <a:pt x="4184" y="108365"/>
                        <a:pt x="16734" y="92708"/>
                        <a:pt x="16734" y="88794"/>
                      </a:cubicBezTo>
                      <a:cubicBezTo>
                        <a:pt x="25101" y="84880"/>
                        <a:pt x="37652" y="80966"/>
                        <a:pt x="41836" y="80966"/>
                      </a:cubicBezTo>
                      <a:cubicBezTo>
                        <a:pt x="46019" y="77052"/>
                        <a:pt x="50203" y="77052"/>
                        <a:pt x="50203" y="77052"/>
                      </a:cubicBezTo>
                      <a:close/>
                      <a:moveTo>
                        <a:pt x="231500" y="61060"/>
                      </a:moveTo>
                      <a:cubicBezTo>
                        <a:pt x="231500" y="61060"/>
                        <a:pt x="231500" y="61060"/>
                        <a:pt x="265134" y="61060"/>
                      </a:cubicBezTo>
                      <a:cubicBezTo>
                        <a:pt x="269338" y="61060"/>
                        <a:pt x="273542" y="64983"/>
                        <a:pt x="273542" y="64983"/>
                      </a:cubicBezTo>
                      <a:cubicBezTo>
                        <a:pt x="273542" y="68906"/>
                        <a:pt x="269338" y="72829"/>
                        <a:pt x="265134" y="72829"/>
                      </a:cubicBezTo>
                      <a:cubicBezTo>
                        <a:pt x="265134" y="72829"/>
                        <a:pt x="265134" y="72829"/>
                        <a:pt x="231500" y="72829"/>
                      </a:cubicBezTo>
                      <a:cubicBezTo>
                        <a:pt x="227296" y="72829"/>
                        <a:pt x="223092" y="72829"/>
                        <a:pt x="218888" y="76752"/>
                      </a:cubicBezTo>
                      <a:cubicBezTo>
                        <a:pt x="214684" y="80675"/>
                        <a:pt x="214684" y="84598"/>
                        <a:pt x="214684" y="88521"/>
                      </a:cubicBezTo>
                      <a:cubicBezTo>
                        <a:pt x="214684" y="88521"/>
                        <a:pt x="214684" y="88521"/>
                        <a:pt x="214684" y="178749"/>
                      </a:cubicBezTo>
                      <a:cubicBezTo>
                        <a:pt x="214684" y="178749"/>
                        <a:pt x="214684" y="178749"/>
                        <a:pt x="265134" y="178749"/>
                      </a:cubicBezTo>
                      <a:cubicBezTo>
                        <a:pt x="269338" y="178749"/>
                        <a:pt x="273542" y="182672"/>
                        <a:pt x="273542" y="182672"/>
                      </a:cubicBezTo>
                      <a:cubicBezTo>
                        <a:pt x="273542" y="186595"/>
                        <a:pt x="269338" y="190518"/>
                        <a:pt x="265134" y="190518"/>
                      </a:cubicBezTo>
                      <a:cubicBezTo>
                        <a:pt x="265134" y="190518"/>
                        <a:pt x="265134" y="190518"/>
                        <a:pt x="214684" y="190518"/>
                      </a:cubicBezTo>
                      <a:cubicBezTo>
                        <a:pt x="214684" y="190518"/>
                        <a:pt x="214684" y="190518"/>
                        <a:pt x="214684" y="280745"/>
                      </a:cubicBezTo>
                      <a:cubicBezTo>
                        <a:pt x="214684" y="284668"/>
                        <a:pt x="214684" y="288591"/>
                        <a:pt x="218888" y="292514"/>
                      </a:cubicBezTo>
                      <a:cubicBezTo>
                        <a:pt x="223092" y="292514"/>
                        <a:pt x="227296" y="296437"/>
                        <a:pt x="231500" y="296437"/>
                      </a:cubicBezTo>
                      <a:cubicBezTo>
                        <a:pt x="231500" y="296437"/>
                        <a:pt x="231500" y="296437"/>
                        <a:pt x="265134" y="296437"/>
                      </a:cubicBezTo>
                      <a:cubicBezTo>
                        <a:pt x="269338" y="296437"/>
                        <a:pt x="273542" y="296437"/>
                        <a:pt x="273542" y="300360"/>
                      </a:cubicBezTo>
                      <a:cubicBezTo>
                        <a:pt x="273542" y="304283"/>
                        <a:pt x="269338" y="308206"/>
                        <a:pt x="265134" y="308206"/>
                      </a:cubicBezTo>
                      <a:cubicBezTo>
                        <a:pt x="265134" y="308206"/>
                        <a:pt x="265134" y="308206"/>
                        <a:pt x="231500" y="308206"/>
                      </a:cubicBezTo>
                      <a:cubicBezTo>
                        <a:pt x="214684" y="308206"/>
                        <a:pt x="202071" y="296437"/>
                        <a:pt x="202071" y="280745"/>
                      </a:cubicBezTo>
                      <a:cubicBezTo>
                        <a:pt x="202071" y="280745"/>
                        <a:pt x="202071" y="280745"/>
                        <a:pt x="202071" y="190518"/>
                      </a:cubicBezTo>
                      <a:cubicBezTo>
                        <a:pt x="202071" y="190518"/>
                        <a:pt x="202071" y="190518"/>
                        <a:pt x="160029" y="190518"/>
                      </a:cubicBezTo>
                      <a:cubicBezTo>
                        <a:pt x="155825" y="190518"/>
                        <a:pt x="151621" y="186595"/>
                        <a:pt x="151621" y="182672"/>
                      </a:cubicBezTo>
                      <a:cubicBezTo>
                        <a:pt x="151621" y="182672"/>
                        <a:pt x="155825" y="178749"/>
                        <a:pt x="160029" y="178749"/>
                      </a:cubicBezTo>
                      <a:cubicBezTo>
                        <a:pt x="160029" y="178749"/>
                        <a:pt x="160029" y="178749"/>
                        <a:pt x="202071" y="178749"/>
                      </a:cubicBezTo>
                      <a:cubicBezTo>
                        <a:pt x="202071" y="178749"/>
                        <a:pt x="202071" y="178749"/>
                        <a:pt x="202071" y="88521"/>
                      </a:cubicBezTo>
                      <a:cubicBezTo>
                        <a:pt x="202071" y="72829"/>
                        <a:pt x="214684" y="61060"/>
                        <a:pt x="231500" y="61060"/>
                      </a:cubicBezTo>
                      <a:close/>
                      <a:moveTo>
                        <a:pt x="315746" y="49429"/>
                      </a:moveTo>
                      <a:cubicBezTo>
                        <a:pt x="315746" y="57257"/>
                        <a:pt x="324231" y="80742"/>
                        <a:pt x="324231" y="80742"/>
                      </a:cubicBezTo>
                      <a:cubicBezTo>
                        <a:pt x="324231" y="80742"/>
                        <a:pt x="324231" y="80742"/>
                        <a:pt x="324231" y="61171"/>
                      </a:cubicBezTo>
                      <a:cubicBezTo>
                        <a:pt x="324231" y="61171"/>
                        <a:pt x="324231" y="61171"/>
                        <a:pt x="324231" y="57257"/>
                      </a:cubicBezTo>
                      <a:cubicBezTo>
                        <a:pt x="324231" y="57257"/>
                        <a:pt x="324231" y="57257"/>
                        <a:pt x="328474" y="53343"/>
                      </a:cubicBezTo>
                      <a:cubicBezTo>
                        <a:pt x="328474" y="53343"/>
                        <a:pt x="328474" y="53343"/>
                        <a:pt x="332717" y="57257"/>
                      </a:cubicBezTo>
                      <a:cubicBezTo>
                        <a:pt x="332717" y="57257"/>
                        <a:pt x="332717" y="57257"/>
                        <a:pt x="332717" y="61171"/>
                      </a:cubicBezTo>
                      <a:cubicBezTo>
                        <a:pt x="332717" y="61171"/>
                        <a:pt x="332717" y="61171"/>
                        <a:pt x="336960" y="80742"/>
                      </a:cubicBezTo>
                      <a:cubicBezTo>
                        <a:pt x="336960" y="80742"/>
                        <a:pt x="341202" y="57257"/>
                        <a:pt x="341202" y="49429"/>
                      </a:cubicBezTo>
                      <a:cubicBezTo>
                        <a:pt x="341202" y="49429"/>
                        <a:pt x="341202" y="49429"/>
                        <a:pt x="341202" y="53343"/>
                      </a:cubicBezTo>
                      <a:cubicBezTo>
                        <a:pt x="349688" y="53343"/>
                        <a:pt x="358173" y="57257"/>
                        <a:pt x="366659" y="61171"/>
                      </a:cubicBezTo>
                      <a:cubicBezTo>
                        <a:pt x="366659" y="61171"/>
                        <a:pt x="370901" y="65085"/>
                        <a:pt x="375144" y="76828"/>
                      </a:cubicBezTo>
                      <a:cubicBezTo>
                        <a:pt x="375144" y="76828"/>
                        <a:pt x="375144" y="88570"/>
                        <a:pt x="375144" y="96398"/>
                      </a:cubicBezTo>
                      <a:cubicBezTo>
                        <a:pt x="366659" y="96398"/>
                        <a:pt x="362416" y="96398"/>
                        <a:pt x="358173" y="100312"/>
                      </a:cubicBezTo>
                      <a:cubicBezTo>
                        <a:pt x="358173" y="92484"/>
                        <a:pt x="358173" y="84656"/>
                        <a:pt x="358173" y="80742"/>
                      </a:cubicBezTo>
                      <a:cubicBezTo>
                        <a:pt x="358173" y="80742"/>
                        <a:pt x="358173" y="76828"/>
                        <a:pt x="353930" y="76828"/>
                      </a:cubicBezTo>
                      <a:cubicBezTo>
                        <a:pt x="353930" y="76828"/>
                        <a:pt x="353930" y="76828"/>
                        <a:pt x="353930" y="100312"/>
                      </a:cubicBezTo>
                      <a:cubicBezTo>
                        <a:pt x="345445" y="100312"/>
                        <a:pt x="336960" y="100312"/>
                        <a:pt x="328474" y="100312"/>
                      </a:cubicBezTo>
                      <a:cubicBezTo>
                        <a:pt x="319989" y="100312"/>
                        <a:pt x="311503" y="100312"/>
                        <a:pt x="303018" y="100312"/>
                      </a:cubicBezTo>
                      <a:cubicBezTo>
                        <a:pt x="303018" y="100312"/>
                        <a:pt x="303018" y="100312"/>
                        <a:pt x="303018" y="76828"/>
                      </a:cubicBezTo>
                      <a:cubicBezTo>
                        <a:pt x="303018" y="76828"/>
                        <a:pt x="298775" y="80742"/>
                        <a:pt x="298775" y="80742"/>
                      </a:cubicBezTo>
                      <a:cubicBezTo>
                        <a:pt x="298775" y="84656"/>
                        <a:pt x="298775" y="92484"/>
                        <a:pt x="298775" y="100312"/>
                      </a:cubicBezTo>
                      <a:cubicBezTo>
                        <a:pt x="294532" y="96398"/>
                        <a:pt x="290290" y="96398"/>
                        <a:pt x="286047" y="96398"/>
                      </a:cubicBezTo>
                      <a:cubicBezTo>
                        <a:pt x="286047" y="88570"/>
                        <a:pt x="286047" y="76828"/>
                        <a:pt x="286047" y="76828"/>
                      </a:cubicBezTo>
                      <a:cubicBezTo>
                        <a:pt x="286047" y="65085"/>
                        <a:pt x="290290" y="61171"/>
                        <a:pt x="290290" y="61171"/>
                      </a:cubicBezTo>
                      <a:cubicBezTo>
                        <a:pt x="298775" y="57257"/>
                        <a:pt x="311503" y="53343"/>
                        <a:pt x="315746" y="53343"/>
                      </a:cubicBezTo>
                      <a:cubicBezTo>
                        <a:pt x="315746" y="53343"/>
                        <a:pt x="315746" y="53343"/>
                        <a:pt x="315746" y="49429"/>
                      </a:cubicBezTo>
                      <a:close/>
                      <a:moveTo>
                        <a:pt x="71121" y="2908"/>
                      </a:moveTo>
                      <a:cubicBezTo>
                        <a:pt x="87924" y="2908"/>
                        <a:pt x="100527" y="14781"/>
                        <a:pt x="100527" y="30611"/>
                      </a:cubicBezTo>
                      <a:cubicBezTo>
                        <a:pt x="104728" y="34568"/>
                        <a:pt x="104728" y="34568"/>
                        <a:pt x="104728" y="38526"/>
                      </a:cubicBezTo>
                      <a:cubicBezTo>
                        <a:pt x="104728" y="42483"/>
                        <a:pt x="104728" y="46441"/>
                        <a:pt x="100527" y="50399"/>
                      </a:cubicBezTo>
                      <a:cubicBezTo>
                        <a:pt x="96326" y="62271"/>
                        <a:pt x="87924" y="74144"/>
                        <a:pt x="71121" y="74144"/>
                      </a:cubicBezTo>
                      <a:cubicBezTo>
                        <a:pt x="58518" y="74144"/>
                        <a:pt x="45916" y="62271"/>
                        <a:pt x="41715" y="50399"/>
                      </a:cubicBezTo>
                      <a:cubicBezTo>
                        <a:pt x="37514" y="46441"/>
                        <a:pt x="37514" y="42483"/>
                        <a:pt x="37514" y="38526"/>
                      </a:cubicBezTo>
                      <a:cubicBezTo>
                        <a:pt x="37514" y="34568"/>
                        <a:pt x="37514" y="30611"/>
                        <a:pt x="41715" y="30611"/>
                      </a:cubicBezTo>
                      <a:cubicBezTo>
                        <a:pt x="41715" y="14781"/>
                        <a:pt x="54317" y="2908"/>
                        <a:pt x="71121" y="2908"/>
                      </a:cubicBezTo>
                      <a:close/>
                      <a:moveTo>
                        <a:pt x="329032" y="0"/>
                      </a:moveTo>
                      <a:cubicBezTo>
                        <a:pt x="341693" y="0"/>
                        <a:pt x="350134" y="11407"/>
                        <a:pt x="350134" y="19011"/>
                      </a:cubicBezTo>
                      <a:cubicBezTo>
                        <a:pt x="350134" y="22813"/>
                        <a:pt x="350134" y="22813"/>
                        <a:pt x="350134" y="22813"/>
                      </a:cubicBezTo>
                      <a:cubicBezTo>
                        <a:pt x="350134" y="26615"/>
                        <a:pt x="350134" y="30418"/>
                        <a:pt x="345914" y="30418"/>
                      </a:cubicBezTo>
                      <a:cubicBezTo>
                        <a:pt x="345914" y="41824"/>
                        <a:pt x="337473" y="49429"/>
                        <a:pt x="329032" y="49429"/>
                      </a:cubicBezTo>
                      <a:cubicBezTo>
                        <a:pt x="320591" y="49429"/>
                        <a:pt x="316371" y="41824"/>
                        <a:pt x="312150" y="30418"/>
                      </a:cubicBezTo>
                      <a:cubicBezTo>
                        <a:pt x="307930" y="30418"/>
                        <a:pt x="307930" y="26615"/>
                        <a:pt x="307930" y="22813"/>
                      </a:cubicBezTo>
                      <a:cubicBezTo>
                        <a:pt x="307930" y="22813"/>
                        <a:pt x="307930" y="19011"/>
                        <a:pt x="312150" y="19011"/>
                      </a:cubicBezTo>
                      <a:cubicBezTo>
                        <a:pt x="312150" y="7604"/>
                        <a:pt x="320591" y="0"/>
                        <a:pt x="329032" y="0"/>
                      </a:cubicBezTo>
                      <a:close/>
                    </a:path>
                  </a:pathLst>
                </a:custGeom>
                <a:solidFill>
                  <a:schemeClr val="accent1"/>
                </a:solidFill>
                <a:ln w="9525">
                  <a:noFill/>
                  <a:round/>
                  <a:headEnd/>
                  <a:tailEnd/>
                </a:ln>
              </p:spPr>
              <p:txBody>
                <a:bodyPr anchor="ctr"/>
                <a:lstStyle/>
                <a:p>
                  <a:pPr algn="ctr"/>
                  <a:endParaRPr sz="1200"/>
                </a:p>
              </p:txBody>
            </p:sp>
          </p:grpSp>
          <p:sp>
            <p:nvSpPr>
              <p:cNvPr id="102" name="ïš1íḍè">
                <a:extLst>
                  <a:ext uri="{FF2B5EF4-FFF2-40B4-BE49-F238E27FC236}">
                    <a16:creationId xmlns:a16="http://schemas.microsoft.com/office/drawing/2014/main" id="{43B6E3A3-472A-624E-5578-F9CF9263E49F}"/>
                  </a:ext>
                </a:extLst>
              </p:cNvPr>
              <p:cNvSpPr/>
              <p:nvPr/>
            </p:nvSpPr>
            <p:spPr bwMode="auto">
              <a:xfrm>
                <a:off x="4954934" y="2653834"/>
                <a:ext cx="2098468" cy="2905200"/>
              </a:xfrm>
              <a:prstGeom prst="rect">
                <a:avLst/>
              </a:prstGeom>
              <a:solidFill>
                <a:schemeClr val="tx2">
                  <a:lumMod val="20000"/>
                  <a:lumOff val="80000"/>
                </a:schemeClr>
              </a:solidFill>
              <a:ln w="57150">
                <a:solidFill>
                  <a:schemeClr val="bg1"/>
                </a:solidFill>
                <a:round/>
                <a:headEnd/>
                <a:tailEnd/>
              </a:ln>
              <a:effectLst/>
            </p:spPr>
            <p:txBody>
              <a:bodyPr vert="horz" wrap="square" lIns="121920" tIns="60960" rIns="121920" bIns="1920000" anchor="b" anchorCtr="1" compatLnSpc="1">
                <a:prstTxWarp prst="textNoShape">
                  <a:avLst/>
                </a:prstTxWarp>
                <a:normAutofit/>
              </a:bodyPr>
              <a:lstStyle/>
              <a:p>
                <a:pPr algn="ctr">
                  <a:lnSpc>
                    <a:spcPct val="120000"/>
                  </a:lnSpc>
                </a:pPr>
                <a:endParaRPr lang="zh-CN" altLang="en-US" sz="1200" dirty="0">
                  <a:solidFill>
                    <a:schemeClr val="tx1">
                      <a:lumMod val="85000"/>
                      <a:lumOff val="15000"/>
                    </a:schemeClr>
                  </a:solidFill>
                </a:endParaRPr>
              </a:p>
            </p:txBody>
          </p:sp>
          <p:sp>
            <p:nvSpPr>
              <p:cNvPr id="103" name="íŝļíḑe">
                <a:extLst>
                  <a:ext uri="{FF2B5EF4-FFF2-40B4-BE49-F238E27FC236}">
                    <a16:creationId xmlns:a16="http://schemas.microsoft.com/office/drawing/2014/main" id="{234D771D-D977-C9BB-A04C-54879BB0B8FB}"/>
                  </a:ext>
                </a:extLst>
              </p:cNvPr>
              <p:cNvSpPr/>
              <p:nvPr/>
            </p:nvSpPr>
            <p:spPr bwMode="auto">
              <a:xfrm>
                <a:off x="7049495" y="4617016"/>
                <a:ext cx="187572" cy="227157"/>
              </a:xfrm>
              <a:custGeom>
                <a:avLst/>
                <a:gdLst/>
                <a:ahLst/>
                <a:cxnLst>
                  <a:cxn ang="0">
                    <a:pos x="54" y="79"/>
                  </a:cxn>
                  <a:cxn ang="0">
                    <a:pos x="54" y="0"/>
                  </a:cxn>
                  <a:cxn ang="0">
                    <a:pos x="0" y="10"/>
                  </a:cxn>
                  <a:cxn ang="0">
                    <a:pos x="0" y="131"/>
                  </a:cxn>
                  <a:cxn ang="0">
                    <a:pos x="54" y="121"/>
                  </a:cxn>
                  <a:cxn ang="0">
                    <a:pos x="54" y="121"/>
                  </a:cxn>
                  <a:cxn ang="0">
                    <a:pos x="80" y="90"/>
                  </a:cxn>
                  <a:cxn ang="0">
                    <a:pos x="54" y="79"/>
                  </a:cxn>
                </a:cxnLst>
                <a:rect l="0" t="0" r="r" b="b"/>
                <a:pathLst>
                  <a:path w="81" h="131">
                    <a:moveTo>
                      <a:pt x="54" y="79"/>
                    </a:moveTo>
                    <a:cubicBezTo>
                      <a:pt x="54" y="0"/>
                      <a:pt x="54" y="0"/>
                      <a:pt x="54" y="0"/>
                    </a:cubicBezTo>
                    <a:cubicBezTo>
                      <a:pt x="0" y="10"/>
                      <a:pt x="0" y="10"/>
                      <a:pt x="0" y="10"/>
                    </a:cubicBezTo>
                    <a:cubicBezTo>
                      <a:pt x="0" y="131"/>
                      <a:pt x="0" y="131"/>
                      <a:pt x="0" y="131"/>
                    </a:cubicBezTo>
                    <a:cubicBezTo>
                      <a:pt x="54" y="121"/>
                      <a:pt x="54" y="121"/>
                      <a:pt x="54" y="121"/>
                    </a:cubicBezTo>
                    <a:cubicBezTo>
                      <a:pt x="54" y="121"/>
                      <a:pt x="54" y="121"/>
                      <a:pt x="54" y="121"/>
                    </a:cubicBezTo>
                    <a:cubicBezTo>
                      <a:pt x="54" y="121"/>
                      <a:pt x="81" y="116"/>
                      <a:pt x="80" y="90"/>
                    </a:cubicBezTo>
                    <a:cubicBezTo>
                      <a:pt x="79" y="71"/>
                      <a:pt x="54" y="79"/>
                      <a:pt x="54" y="79"/>
                    </a:cubicBezTo>
                    <a:close/>
                  </a:path>
                </a:pathLst>
              </a:custGeom>
              <a:solidFill>
                <a:schemeClr val="accent2">
                  <a:lumMod val="75000"/>
                </a:schemeClr>
              </a:solidFill>
              <a:ln w="9525">
                <a:noFill/>
                <a:round/>
                <a:headEnd/>
                <a:tailEnd/>
              </a:ln>
            </p:spPr>
            <p:txBody>
              <a:bodyPr anchor="ctr"/>
              <a:lstStyle/>
              <a:p>
                <a:pPr algn="ctr"/>
                <a:endParaRPr sz="1200"/>
              </a:p>
            </p:txBody>
          </p:sp>
          <p:sp>
            <p:nvSpPr>
              <p:cNvPr id="104" name="i$1îḍê">
                <a:extLst>
                  <a:ext uri="{FF2B5EF4-FFF2-40B4-BE49-F238E27FC236}">
                    <a16:creationId xmlns:a16="http://schemas.microsoft.com/office/drawing/2014/main" id="{22D2781F-F94B-291B-78DF-27D95AC9ECFD}"/>
                  </a:ext>
                </a:extLst>
              </p:cNvPr>
              <p:cNvSpPr/>
              <p:nvPr/>
            </p:nvSpPr>
            <p:spPr bwMode="auto">
              <a:xfrm>
                <a:off x="4954934" y="4529788"/>
                <a:ext cx="2280180" cy="550627"/>
              </a:xfrm>
              <a:custGeom>
                <a:avLst/>
                <a:gdLst/>
                <a:ahLst/>
                <a:cxnLst>
                  <a:cxn ang="0">
                    <a:pos x="954" y="8"/>
                  </a:cxn>
                  <a:cxn ang="0">
                    <a:pos x="954" y="8"/>
                  </a:cxn>
                  <a:cxn ang="0">
                    <a:pos x="0" y="196"/>
                  </a:cxn>
                  <a:cxn ang="0">
                    <a:pos x="0" y="317"/>
                  </a:cxn>
                  <a:cxn ang="0">
                    <a:pos x="954" y="129"/>
                  </a:cxn>
                  <a:cxn ang="0">
                    <a:pos x="980" y="140"/>
                  </a:cxn>
                  <a:cxn ang="0">
                    <a:pos x="980" y="19"/>
                  </a:cxn>
                  <a:cxn ang="0">
                    <a:pos x="954" y="8"/>
                  </a:cxn>
                </a:cxnLst>
                <a:rect l="0" t="0" r="r" b="b"/>
                <a:pathLst>
                  <a:path w="980" h="317">
                    <a:moveTo>
                      <a:pt x="954" y="8"/>
                    </a:moveTo>
                    <a:cubicBezTo>
                      <a:pt x="954" y="8"/>
                      <a:pt x="954" y="8"/>
                      <a:pt x="954" y="8"/>
                    </a:cubicBezTo>
                    <a:cubicBezTo>
                      <a:pt x="0" y="196"/>
                      <a:pt x="0" y="196"/>
                      <a:pt x="0" y="196"/>
                    </a:cubicBezTo>
                    <a:cubicBezTo>
                      <a:pt x="0" y="317"/>
                      <a:pt x="0" y="317"/>
                      <a:pt x="0" y="317"/>
                    </a:cubicBezTo>
                    <a:cubicBezTo>
                      <a:pt x="954" y="129"/>
                      <a:pt x="954" y="129"/>
                      <a:pt x="954" y="129"/>
                    </a:cubicBezTo>
                    <a:cubicBezTo>
                      <a:pt x="954" y="129"/>
                      <a:pt x="979" y="121"/>
                      <a:pt x="980" y="140"/>
                    </a:cubicBezTo>
                    <a:cubicBezTo>
                      <a:pt x="980" y="19"/>
                      <a:pt x="980" y="19"/>
                      <a:pt x="980" y="19"/>
                    </a:cubicBezTo>
                    <a:cubicBezTo>
                      <a:pt x="979" y="0"/>
                      <a:pt x="954" y="8"/>
                      <a:pt x="954" y="8"/>
                    </a:cubicBezTo>
                    <a:close/>
                  </a:path>
                </a:pathLst>
              </a:custGeom>
              <a:solidFill>
                <a:schemeClr val="accent2"/>
              </a:solidFill>
              <a:ln w="9525">
                <a:noFill/>
                <a:round/>
                <a:headEnd/>
                <a:tailEnd/>
              </a:ln>
            </p:spPr>
            <p:txBody>
              <a:bodyPr anchor="ctr"/>
              <a:lstStyle/>
              <a:p>
                <a:pPr algn="ctr"/>
                <a:endParaRPr sz="1200"/>
              </a:p>
            </p:txBody>
          </p:sp>
          <p:sp>
            <p:nvSpPr>
              <p:cNvPr id="105" name="íṡ1ïḋê">
                <a:extLst>
                  <a:ext uri="{FF2B5EF4-FFF2-40B4-BE49-F238E27FC236}">
                    <a16:creationId xmlns:a16="http://schemas.microsoft.com/office/drawing/2014/main" id="{41658390-B07C-57F3-DC0D-AF6E473197E5}"/>
                  </a:ext>
                </a:extLst>
              </p:cNvPr>
              <p:cNvSpPr/>
              <p:nvPr/>
            </p:nvSpPr>
            <p:spPr bwMode="auto">
              <a:xfrm>
                <a:off x="7049495" y="4915045"/>
                <a:ext cx="187572" cy="227157"/>
              </a:xfrm>
              <a:custGeom>
                <a:avLst/>
                <a:gdLst/>
                <a:ahLst/>
                <a:cxnLst>
                  <a:cxn ang="0">
                    <a:pos x="54" y="79"/>
                  </a:cxn>
                  <a:cxn ang="0">
                    <a:pos x="54" y="0"/>
                  </a:cxn>
                  <a:cxn ang="0">
                    <a:pos x="0" y="10"/>
                  </a:cxn>
                  <a:cxn ang="0">
                    <a:pos x="0" y="131"/>
                  </a:cxn>
                  <a:cxn ang="0">
                    <a:pos x="54" y="121"/>
                  </a:cxn>
                  <a:cxn ang="0">
                    <a:pos x="54" y="121"/>
                  </a:cxn>
                  <a:cxn ang="0">
                    <a:pos x="80" y="90"/>
                  </a:cxn>
                  <a:cxn ang="0">
                    <a:pos x="54" y="79"/>
                  </a:cxn>
                </a:cxnLst>
                <a:rect l="0" t="0" r="r" b="b"/>
                <a:pathLst>
                  <a:path w="81" h="131">
                    <a:moveTo>
                      <a:pt x="54" y="79"/>
                    </a:moveTo>
                    <a:cubicBezTo>
                      <a:pt x="54" y="0"/>
                      <a:pt x="54" y="0"/>
                      <a:pt x="54" y="0"/>
                    </a:cubicBezTo>
                    <a:cubicBezTo>
                      <a:pt x="0" y="10"/>
                      <a:pt x="0" y="10"/>
                      <a:pt x="0" y="10"/>
                    </a:cubicBezTo>
                    <a:cubicBezTo>
                      <a:pt x="0" y="131"/>
                      <a:pt x="0" y="131"/>
                      <a:pt x="0" y="131"/>
                    </a:cubicBezTo>
                    <a:cubicBezTo>
                      <a:pt x="54" y="121"/>
                      <a:pt x="54" y="121"/>
                      <a:pt x="54" y="121"/>
                    </a:cubicBezTo>
                    <a:cubicBezTo>
                      <a:pt x="54" y="121"/>
                      <a:pt x="54" y="121"/>
                      <a:pt x="54" y="121"/>
                    </a:cubicBezTo>
                    <a:cubicBezTo>
                      <a:pt x="54" y="121"/>
                      <a:pt x="81" y="116"/>
                      <a:pt x="80" y="90"/>
                    </a:cubicBezTo>
                    <a:cubicBezTo>
                      <a:pt x="79" y="71"/>
                      <a:pt x="54" y="79"/>
                      <a:pt x="54" y="79"/>
                    </a:cubicBezTo>
                    <a:close/>
                  </a:path>
                </a:pathLst>
              </a:custGeom>
              <a:solidFill>
                <a:schemeClr val="accent2">
                  <a:lumMod val="75000"/>
                </a:schemeClr>
              </a:solidFill>
              <a:ln w="9525">
                <a:noFill/>
                <a:round/>
                <a:headEnd/>
                <a:tailEnd/>
              </a:ln>
            </p:spPr>
            <p:txBody>
              <a:bodyPr anchor="ctr"/>
              <a:lstStyle/>
              <a:p>
                <a:pPr algn="ctr"/>
                <a:endParaRPr sz="1200"/>
              </a:p>
            </p:txBody>
          </p:sp>
          <p:sp>
            <p:nvSpPr>
              <p:cNvPr id="106" name="ïṣliḋè">
                <a:extLst>
                  <a:ext uri="{FF2B5EF4-FFF2-40B4-BE49-F238E27FC236}">
                    <a16:creationId xmlns:a16="http://schemas.microsoft.com/office/drawing/2014/main" id="{98D01DA2-CC77-6A31-2FD1-DF5927C9A118}"/>
                  </a:ext>
                </a:extLst>
              </p:cNvPr>
              <p:cNvSpPr/>
              <p:nvPr/>
            </p:nvSpPr>
            <p:spPr bwMode="auto">
              <a:xfrm>
                <a:off x="4954934" y="4827817"/>
                <a:ext cx="2280180" cy="550627"/>
              </a:xfrm>
              <a:custGeom>
                <a:avLst/>
                <a:gdLst/>
                <a:ahLst/>
                <a:cxnLst>
                  <a:cxn ang="0">
                    <a:pos x="954" y="8"/>
                  </a:cxn>
                  <a:cxn ang="0">
                    <a:pos x="954" y="8"/>
                  </a:cxn>
                  <a:cxn ang="0">
                    <a:pos x="0" y="196"/>
                  </a:cxn>
                  <a:cxn ang="0">
                    <a:pos x="0" y="317"/>
                  </a:cxn>
                  <a:cxn ang="0">
                    <a:pos x="954" y="129"/>
                  </a:cxn>
                  <a:cxn ang="0">
                    <a:pos x="980" y="140"/>
                  </a:cxn>
                  <a:cxn ang="0">
                    <a:pos x="980" y="19"/>
                  </a:cxn>
                  <a:cxn ang="0">
                    <a:pos x="954" y="8"/>
                  </a:cxn>
                </a:cxnLst>
                <a:rect l="0" t="0" r="r" b="b"/>
                <a:pathLst>
                  <a:path w="980" h="317">
                    <a:moveTo>
                      <a:pt x="954" y="8"/>
                    </a:moveTo>
                    <a:cubicBezTo>
                      <a:pt x="954" y="8"/>
                      <a:pt x="954" y="8"/>
                      <a:pt x="954" y="8"/>
                    </a:cubicBezTo>
                    <a:cubicBezTo>
                      <a:pt x="0" y="196"/>
                      <a:pt x="0" y="196"/>
                      <a:pt x="0" y="196"/>
                    </a:cubicBezTo>
                    <a:cubicBezTo>
                      <a:pt x="0" y="317"/>
                      <a:pt x="0" y="317"/>
                      <a:pt x="0" y="317"/>
                    </a:cubicBezTo>
                    <a:cubicBezTo>
                      <a:pt x="954" y="129"/>
                      <a:pt x="954" y="129"/>
                      <a:pt x="954" y="129"/>
                    </a:cubicBezTo>
                    <a:cubicBezTo>
                      <a:pt x="954" y="129"/>
                      <a:pt x="979" y="121"/>
                      <a:pt x="980" y="140"/>
                    </a:cubicBezTo>
                    <a:cubicBezTo>
                      <a:pt x="980" y="19"/>
                      <a:pt x="980" y="19"/>
                      <a:pt x="980" y="19"/>
                    </a:cubicBezTo>
                    <a:cubicBezTo>
                      <a:pt x="979" y="0"/>
                      <a:pt x="954" y="8"/>
                      <a:pt x="954" y="8"/>
                    </a:cubicBezTo>
                    <a:close/>
                  </a:path>
                </a:pathLst>
              </a:custGeom>
              <a:solidFill>
                <a:schemeClr val="accent2"/>
              </a:solidFill>
              <a:ln w="9525">
                <a:noFill/>
                <a:round/>
                <a:headEnd/>
                <a:tailEnd/>
              </a:ln>
            </p:spPr>
            <p:txBody>
              <a:bodyPr anchor="ctr"/>
              <a:lstStyle/>
              <a:p>
                <a:pPr algn="ctr"/>
                <a:endParaRPr sz="1200"/>
              </a:p>
            </p:txBody>
          </p:sp>
          <p:sp>
            <p:nvSpPr>
              <p:cNvPr id="107" name="îśľïḋé">
                <a:extLst>
                  <a:ext uri="{FF2B5EF4-FFF2-40B4-BE49-F238E27FC236}">
                    <a16:creationId xmlns:a16="http://schemas.microsoft.com/office/drawing/2014/main" id="{B6C7DAFF-5C9B-DB10-1C81-5E2C24997897}"/>
                  </a:ext>
                </a:extLst>
              </p:cNvPr>
              <p:cNvSpPr/>
              <p:nvPr/>
            </p:nvSpPr>
            <p:spPr bwMode="auto">
              <a:xfrm>
                <a:off x="7049495" y="1809496"/>
                <a:ext cx="187572" cy="1088532"/>
              </a:xfrm>
              <a:custGeom>
                <a:avLst/>
                <a:gdLst/>
                <a:ahLst/>
                <a:cxnLst>
                  <a:cxn ang="0">
                    <a:pos x="54" y="575"/>
                  </a:cxn>
                  <a:cxn ang="0">
                    <a:pos x="54" y="0"/>
                  </a:cxn>
                  <a:cxn ang="0">
                    <a:pos x="0" y="10"/>
                  </a:cxn>
                  <a:cxn ang="0">
                    <a:pos x="0" y="627"/>
                  </a:cxn>
                  <a:cxn ang="0">
                    <a:pos x="54" y="617"/>
                  </a:cxn>
                  <a:cxn ang="0">
                    <a:pos x="54" y="617"/>
                  </a:cxn>
                  <a:cxn ang="0">
                    <a:pos x="80" y="586"/>
                  </a:cxn>
                  <a:cxn ang="0">
                    <a:pos x="54" y="575"/>
                  </a:cxn>
                </a:cxnLst>
                <a:rect l="0" t="0" r="r" b="b"/>
                <a:pathLst>
                  <a:path w="81" h="627">
                    <a:moveTo>
                      <a:pt x="54" y="575"/>
                    </a:moveTo>
                    <a:cubicBezTo>
                      <a:pt x="54" y="0"/>
                      <a:pt x="54" y="0"/>
                      <a:pt x="54" y="0"/>
                    </a:cubicBezTo>
                    <a:cubicBezTo>
                      <a:pt x="0" y="10"/>
                      <a:pt x="0" y="10"/>
                      <a:pt x="0" y="10"/>
                    </a:cubicBezTo>
                    <a:cubicBezTo>
                      <a:pt x="0" y="627"/>
                      <a:pt x="0" y="627"/>
                      <a:pt x="0" y="627"/>
                    </a:cubicBezTo>
                    <a:cubicBezTo>
                      <a:pt x="54" y="617"/>
                      <a:pt x="54" y="617"/>
                      <a:pt x="54" y="617"/>
                    </a:cubicBezTo>
                    <a:cubicBezTo>
                      <a:pt x="54" y="617"/>
                      <a:pt x="54" y="617"/>
                      <a:pt x="54" y="617"/>
                    </a:cubicBezTo>
                    <a:cubicBezTo>
                      <a:pt x="54" y="617"/>
                      <a:pt x="81" y="612"/>
                      <a:pt x="80" y="586"/>
                    </a:cubicBezTo>
                    <a:cubicBezTo>
                      <a:pt x="79" y="567"/>
                      <a:pt x="54" y="575"/>
                      <a:pt x="54" y="575"/>
                    </a:cubicBezTo>
                    <a:close/>
                  </a:path>
                </a:pathLst>
              </a:custGeom>
              <a:solidFill>
                <a:schemeClr val="accent2">
                  <a:lumMod val="75000"/>
                </a:schemeClr>
              </a:solidFill>
              <a:ln w="9525">
                <a:noFill/>
                <a:round/>
                <a:headEnd/>
                <a:tailEnd/>
              </a:ln>
            </p:spPr>
            <p:txBody>
              <a:bodyPr anchor="ctr"/>
              <a:lstStyle/>
              <a:p>
                <a:pPr algn="ctr"/>
                <a:endParaRPr sz="1200"/>
              </a:p>
            </p:txBody>
          </p:sp>
          <p:sp>
            <p:nvSpPr>
              <p:cNvPr id="108" name="îṥḻíde">
                <a:extLst>
                  <a:ext uri="{FF2B5EF4-FFF2-40B4-BE49-F238E27FC236}">
                    <a16:creationId xmlns:a16="http://schemas.microsoft.com/office/drawing/2014/main" id="{055B3DC7-4D74-4DE7-DEEF-8579B2568518}"/>
                  </a:ext>
                </a:extLst>
              </p:cNvPr>
              <p:cNvSpPr/>
              <p:nvPr/>
            </p:nvSpPr>
            <p:spPr bwMode="auto">
              <a:xfrm>
                <a:off x="4954934" y="1722268"/>
                <a:ext cx="2280180" cy="1410185"/>
              </a:xfrm>
              <a:custGeom>
                <a:avLst/>
                <a:gdLst/>
                <a:ahLst/>
                <a:cxnLst>
                  <a:cxn ang="0">
                    <a:pos x="954" y="8"/>
                  </a:cxn>
                  <a:cxn ang="0">
                    <a:pos x="954" y="8"/>
                  </a:cxn>
                  <a:cxn ang="0">
                    <a:pos x="0" y="196"/>
                  </a:cxn>
                  <a:cxn ang="0">
                    <a:pos x="0" y="813"/>
                  </a:cxn>
                  <a:cxn ang="0">
                    <a:pos x="954" y="625"/>
                  </a:cxn>
                  <a:cxn ang="0">
                    <a:pos x="980" y="636"/>
                  </a:cxn>
                  <a:cxn ang="0">
                    <a:pos x="980" y="19"/>
                  </a:cxn>
                  <a:cxn ang="0">
                    <a:pos x="954" y="8"/>
                  </a:cxn>
                </a:cxnLst>
                <a:rect l="0" t="0" r="r" b="b"/>
                <a:pathLst>
                  <a:path w="980" h="813">
                    <a:moveTo>
                      <a:pt x="954" y="8"/>
                    </a:moveTo>
                    <a:cubicBezTo>
                      <a:pt x="954" y="8"/>
                      <a:pt x="954" y="8"/>
                      <a:pt x="954" y="8"/>
                    </a:cubicBezTo>
                    <a:cubicBezTo>
                      <a:pt x="0" y="196"/>
                      <a:pt x="0" y="196"/>
                      <a:pt x="0" y="196"/>
                    </a:cubicBezTo>
                    <a:cubicBezTo>
                      <a:pt x="0" y="813"/>
                      <a:pt x="0" y="813"/>
                      <a:pt x="0" y="813"/>
                    </a:cubicBezTo>
                    <a:cubicBezTo>
                      <a:pt x="954" y="625"/>
                      <a:pt x="954" y="625"/>
                      <a:pt x="954" y="625"/>
                    </a:cubicBezTo>
                    <a:cubicBezTo>
                      <a:pt x="954" y="625"/>
                      <a:pt x="979" y="617"/>
                      <a:pt x="980" y="636"/>
                    </a:cubicBezTo>
                    <a:cubicBezTo>
                      <a:pt x="980" y="19"/>
                      <a:pt x="980" y="19"/>
                      <a:pt x="980" y="19"/>
                    </a:cubicBezTo>
                    <a:cubicBezTo>
                      <a:pt x="979" y="0"/>
                      <a:pt x="954" y="8"/>
                      <a:pt x="954" y="8"/>
                    </a:cubicBezTo>
                    <a:close/>
                  </a:path>
                </a:pathLst>
              </a:custGeom>
              <a:solidFill>
                <a:schemeClr val="accent2"/>
              </a:solidFill>
              <a:ln w="9525">
                <a:noFill/>
                <a:round/>
                <a:headEnd/>
                <a:tailEnd/>
              </a:ln>
            </p:spPr>
            <p:txBody>
              <a:bodyPr anchor="ctr"/>
              <a:lstStyle/>
              <a:p>
                <a:pPr algn="ctr"/>
                <a:endParaRPr sz="1200"/>
              </a:p>
            </p:txBody>
          </p:sp>
          <p:sp>
            <p:nvSpPr>
              <p:cNvPr id="109" name="iṥḻíḍè">
                <a:extLst>
                  <a:ext uri="{FF2B5EF4-FFF2-40B4-BE49-F238E27FC236}">
                    <a16:creationId xmlns:a16="http://schemas.microsoft.com/office/drawing/2014/main" id="{992E25A3-2A54-BD8E-8DC5-BEC422D22720}"/>
                  </a:ext>
                </a:extLst>
              </p:cNvPr>
              <p:cNvSpPr/>
              <p:nvPr/>
            </p:nvSpPr>
            <p:spPr bwMode="auto">
              <a:xfrm>
                <a:off x="5911359" y="2259888"/>
                <a:ext cx="369282" cy="334944"/>
              </a:xfrm>
              <a:custGeom>
                <a:avLst/>
                <a:gdLst>
                  <a:gd name="connsiteX0" fmla="*/ 256360 w 369282"/>
                  <a:gd name="connsiteY0" fmla="*/ 303721 h 334944"/>
                  <a:gd name="connsiteX1" fmla="*/ 369282 w 369282"/>
                  <a:gd name="connsiteY1" fmla="*/ 303721 h 334944"/>
                  <a:gd name="connsiteX2" fmla="*/ 369282 w 369282"/>
                  <a:gd name="connsiteY2" fmla="*/ 327138 h 334944"/>
                  <a:gd name="connsiteX3" fmla="*/ 353150 w 369282"/>
                  <a:gd name="connsiteY3" fmla="*/ 334944 h 334944"/>
                  <a:gd name="connsiteX4" fmla="*/ 272492 w 369282"/>
                  <a:gd name="connsiteY4" fmla="*/ 334944 h 334944"/>
                  <a:gd name="connsiteX5" fmla="*/ 256360 w 369282"/>
                  <a:gd name="connsiteY5" fmla="*/ 327138 h 334944"/>
                  <a:gd name="connsiteX6" fmla="*/ 0 w 369282"/>
                  <a:gd name="connsiteY6" fmla="*/ 303721 h 334944"/>
                  <a:gd name="connsiteX7" fmla="*/ 115973 w 369282"/>
                  <a:gd name="connsiteY7" fmla="*/ 303721 h 334944"/>
                  <a:gd name="connsiteX8" fmla="*/ 115973 w 369282"/>
                  <a:gd name="connsiteY8" fmla="*/ 327138 h 334944"/>
                  <a:gd name="connsiteX9" fmla="*/ 99406 w 369282"/>
                  <a:gd name="connsiteY9" fmla="*/ 334944 h 334944"/>
                  <a:gd name="connsiteX10" fmla="*/ 16568 w 369282"/>
                  <a:gd name="connsiteY10" fmla="*/ 334944 h 334944"/>
                  <a:gd name="connsiteX11" fmla="*/ 0 w 369282"/>
                  <a:gd name="connsiteY11" fmla="*/ 327138 h 334944"/>
                  <a:gd name="connsiteX12" fmla="*/ 164803 w 369282"/>
                  <a:gd name="connsiteY12" fmla="*/ 82318 h 334944"/>
                  <a:gd name="connsiteX13" fmla="*/ 204479 w 369282"/>
                  <a:gd name="connsiteY13" fmla="*/ 82318 h 334944"/>
                  <a:gd name="connsiteX14" fmla="*/ 204479 w 369282"/>
                  <a:gd name="connsiteY14" fmla="*/ 227081 h 334944"/>
                  <a:gd name="connsiteX15" fmla="*/ 164803 w 369282"/>
                  <a:gd name="connsiteY15" fmla="*/ 227081 h 334944"/>
                  <a:gd name="connsiteX16" fmla="*/ 222788 w 369282"/>
                  <a:gd name="connsiteY16" fmla="*/ 76641 h 334944"/>
                  <a:gd name="connsiteX17" fmla="*/ 304173 w 369282"/>
                  <a:gd name="connsiteY17" fmla="*/ 76641 h 334944"/>
                  <a:gd name="connsiteX18" fmla="*/ 304173 w 369282"/>
                  <a:gd name="connsiteY18" fmla="*/ 106773 h 334944"/>
                  <a:gd name="connsiteX19" fmla="*/ 336726 w 369282"/>
                  <a:gd name="connsiteY19" fmla="*/ 106773 h 334944"/>
                  <a:gd name="connsiteX20" fmla="*/ 353003 w 369282"/>
                  <a:gd name="connsiteY20" fmla="*/ 121838 h 334944"/>
                  <a:gd name="connsiteX21" fmla="*/ 369280 w 369282"/>
                  <a:gd name="connsiteY21" fmla="*/ 227299 h 334944"/>
                  <a:gd name="connsiteX22" fmla="*/ 369280 w 369282"/>
                  <a:gd name="connsiteY22" fmla="*/ 272497 h 334944"/>
                  <a:gd name="connsiteX23" fmla="*/ 255342 w 369282"/>
                  <a:gd name="connsiteY23" fmla="*/ 272497 h 334944"/>
                  <a:gd name="connsiteX24" fmla="*/ 255342 w 369282"/>
                  <a:gd name="connsiteY24" fmla="*/ 227299 h 334944"/>
                  <a:gd name="connsiteX25" fmla="*/ 222788 w 369282"/>
                  <a:gd name="connsiteY25" fmla="*/ 227299 h 334944"/>
                  <a:gd name="connsiteX26" fmla="*/ 222788 w 369282"/>
                  <a:gd name="connsiteY26" fmla="*/ 84174 h 334944"/>
                  <a:gd name="connsiteX27" fmla="*/ 222788 w 369282"/>
                  <a:gd name="connsiteY27" fmla="*/ 76641 h 334944"/>
                  <a:gd name="connsiteX28" fmla="*/ 65108 w 369282"/>
                  <a:gd name="connsiteY28" fmla="*/ 76641 h 334944"/>
                  <a:gd name="connsiteX29" fmla="*/ 146492 w 369282"/>
                  <a:gd name="connsiteY29" fmla="*/ 76641 h 334944"/>
                  <a:gd name="connsiteX30" fmla="*/ 146492 w 369282"/>
                  <a:gd name="connsiteY30" fmla="*/ 84174 h 334944"/>
                  <a:gd name="connsiteX31" fmla="*/ 146492 w 369282"/>
                  <a:gd name="connsiteY31" fmla="*/ 227299 h 334944"/>
                  <a:gd name="connsiteX32" fmla="*/ 113938 w 369282"/>
                  <a:gd name="connsiteY32" fmla="*/ 227299 h 334944"/>
                  <a:gd name="connsiteX33" fmla="*/ 113938 w 369282"/>
                  <a:gd name="connsiteY33" fmla="*/ 272497 h 334944"/>
                  <a:gd name="connsiteX34" fmla="*/ 0 w 369282"/>
                  <a:gd name="connsiteY34" fmla="*/ 272497 h 334944"/>
                  <a:gd name="connsiteX35" fmla="*/ 0 w 369282"/>
                  <a:gd name="connsiteY35" fmla="*/ 227299 h 334944"/>
                  <a:gd name="connsiteX36" fmla="*/ 16277 w 369282"/>
                  <a:gd name="connsiteY36" fmla="*/ 121838 h 334944"/>
                  <a:gd name="connsiteX37" fmla="*/ 32554 w 369282"/>
                  <a:gd name="connsiteY37" fmla="*/ 106773 h 334944"/>
                  <a:gd name="connsiteX38" fmla="*/ 65108 w 369282"/>
                  <a:gd name="connsiteY38" fmla="*/ 106773 h 334944"/>
                  <a:gd name="connsiteX39" fmla="*/ 65108 w 369282"/>
                  <a:gd name="connsiteY39" fmla="*/ 76641 h 334944"/>
                  <a:gd name="connsiteX40" fmla="*/ 204477 w 369282"/>
                  <a:gd name="connsiteY40" fmla="*/ 0 h 334944"/>
                  <a:gd name="connsiteX41" fmla="*/ 221045 w 369282"/>
                  <a:gd name="connsiteY41" fmla="*/ 0 h 334944"/>
                  <a:gd name="connsiteX42" fmla="*/ 303883 w 369282"/>
                  <a:gd name="connsiteY42" fmla="*/ 0 h 334944"/>
                  <a:gd name="connsiteX43" fmla="*/ 320450 w 369282"/>
                  <a:gd name="connsiteY43" fmla="*/ 0 h 334944"/>
                  <a:gd name="connsiteX44" fmla="*/ 320450 w 369282"/>
                  <a:gd name="connsiteY44" fmla="*/ 46226 h 334944"/>
                  <a:gd name="connsiteX45" fmla="*/ 312166 w 369282"/>
                  <a:gd name="connsiteY45" fmla="*/ 53931 h 334944"/>
                  <a:gd name="connsiteX46" fmla="*/ 212761 w 369282"/>
                  <a:gd name="connsiteY46" fmla="*/ 53931 h 334944"/>
                  <a:gd name="connsiteX47" fmla="*/ 204477 w 369282"/>
                  <a:gd name="connsiteY47" fmla="*/ 46226 h 334944"/>
                  <a:gd name="connsiteX48" fmla="*/ 204477 w 369282"/>
                  <a:gd name="connsiteY48" fmla="*/ 0 h 334944"/>
                  <a:gd name="connsiteX49" fmla="*/ 48831 w 369282"/>
                  <a:gd name="connsiteY49" fmla="*/ 0 h 334944"/>
                  <a:gd name="connsiteX50" fmla="*/ 65399 w 369282"/>
                  <a:gd name="connsiteY50" fmla="*/ 0 h 334944"/>
                  <a:gd name="connsiteX51" fmla="*/ 148237 w 369282"/>
                  <a:gd name="connsiteY51" fmla="*/ 0 h 334944"/>
                  <a:gd name="connsiteX52" fmla="*/ 164804 w 369282"/>
                  <a:gd name="connsiteY52" fmla="*/ 0 h 334944"/>
                  <a:gd name="connsiteX53" fmla="*/ 164804 w 369282"/>
                  <a:gd name="connsiteY53" fmla="*/ 46226 h 334944"/>
                  <a:gd name="connsiteX54" fmla="*/ 156520 w 369282"/>
                  <a:gd name="connsiteY54" fmla="*/ 53931 h 334944"/>
                  <a:gd name="connsiteX55" fmla="*/ 57115 w 369282"/>
                  <a:gd name="connsiteY55" fmla="*/ 53931 h 334944"/>
                  <a:gd name="connsiteX56" fmla="*/ 48831 w 369282"/>
                  <a:gd name="connsiteY56" fmla="*/ 46226 h 334944"/>
                  <a:gd name="connsiteX57" fmla="*/ 48831 w 369282"/>
                  <a:gd name="connsiteY57" fmla="*/ 0 h 33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9282" h="334944">
                    <a:moveTo>
                      <a:pt x="256360" y="303721"/>
                    </a:moveTo>
                    <a:cubicBezTo>
                      <a:pt x="256360" y="303721"/>
                      <a:pt x="256360" y="303721"/>
                      <a:pt x="369282" y="303721"/>
                    </a:cubicBezTo>
                    <a:cubicBezTo>
                      <a:pt x="369282" y="303721"/>
                      <a:pt x="369282" y="303721"/>
                      <a:pt x="369282" y="327138"/>
                    </a:cubicBezTo>
                    <a:cubicBezTo>
                      <a:pt x="369282" y="334944"/>
                      <a:pt x="361216" y="334944"/>
                      <a:pt x="353150" y="334944"/>
                    </a:cubicBezTo>
                    <a:cubicBezTo>
                      <a:pt x="353150" y="334944"/>
                      <a:pt x="353150" y="334944"/>
                      <a:pt x="272492" y="334944"/>
                    </a:cubicBezTo>
                    <a:cubicBezTo>
                      <a:pt x="264426" y="334944"/>
                      <a:pt x="256360" y="334944"/>
                      <a:pt x="256360" y="327138"/>
                    </a:cubicBezTo>
                    <a:close/>
                    <a:moveTo>
                      <a:pt x="0" y="303721"/>
                    </a:moveTo>
                    <a:cubicBezTo>
                      <a:pt x="0" y="303721"/>
                      <a:pt x="0" y="303721"/>
                      <a:pt x="115973" y="303721"/>
                    </a:cubicBezTo>
                    <a:cubicBezTo>
                      <a:pt x="115973" y="303721"/>
                      <a:pt x="115973" y="303721"/>
                      <a:pt x="115973" y="327138"/>
                    </a:cubicBezTo>
                    <a:cubicBezTo>
                      <a:pt x="115973" y="334944"/>
                      <a:pt x="107689" y="334944"/>
                      <a:pt x="99406" y="334944"/>
                    </a:cubicBezTo>
                    <a:cubicBezTo>
                      <a:pt x="99406" y="334944"/>
                      <a:pt x="99406" y="334944"/>
                      <a:pt x="16568" y="334944"/>
                    </a:cubicBezTo>
                    <a:cubicBezTo>
                      <a:pt x="8284" y="334944"/>
                      <a:pt x="0" y="334944"/>
                      <a:pt x="0" y="327138"/>
                    </a:cubicBezTo>
                    <a:close/>
                    <a:moveTo>
                      <a:pt x="164803" y="82318"/>
                    </a:moveTo>
                    <a:lnTo>
                      <a:pt x="204479" y="82318"/>
                    </a:lnTo>
                    <a:lnTo>
                      <a:pt x="204479" y="227081"/>
                    </a:lnTo>
                    <a:lnTo>
                      <a:pt x="164803" y="227081"/>
                    </a:lnTo>
                    <a:close/>
                    <a:moveTo>
                      <a:pt x="222788" y="76641"/>
                    </a:moveTo>
                    <a:cubicBezTo>
                      <a:pt x="222788" y="76641"/>
                      <a:pt x="222788" y="76641"/>
                      <a:pt x="304173" y="76641"/>
                    </a:cubicBezTo>
                    <a:cubicBezTo>
                      <a:pt x="304173" y="76641"/>
                      <a:pt x="304173" y="76641"/>
                      <a:pt x="304173" y="106773"/>
                    </a:cubicBezTo>
                    <a:cubicBezTo>
                      <a:pt x="304173" y="106773"/>
                      <a:pt x="304173" y="106773"/>
                      <a:pt x="336726" y="106773"/>
                    </a:cubicBezTo>
                    <a:cubicBezTo>
                      <a:pt x="344865" y="106773"/>
                      <a:pt x="353003" y="114305"/>
                      <a:pt x="353003" y="121838"/>
                    </a:cubicBezTo>
                    <a:cubicBezTo>
                      <a:pt x="353003" y="121838"/>
                      <a:pt x="353003" y="121838"/>
                      <a:pt x="369280" y="227299"/>
                    </a:cubicBezTo>
                    <a:cubicBezTo>
                      <a:pt x="369280" y="227299"/>
                      <a:pt x="369280" y="227299"/>
                      <a:pt x="369280" y="272497"/>
                    </a:cubicBezTo>
                    <a:cubicBezTo>
                      <a:pt x="369280" y="272497"/>
                      <a:pt x="369280" y="272497"/>
                      <a:pt x="255342" y="272497"/>
                    </a:cubicBezTo>
                    <a:cubicBezTo>
                      <a:pt x="255342" y="272497"/>
                      <a:pt x="255342" y="272497"/>
                      <a:pt x="255342" y="227299"/>
                    </a:cubicBezTo>
                    <a:cubicBezTo>
                      <a:pt x="255342" y="227299"/>
                      <a:pt x="255342" y="227299"/>
                      <a:pt x="222788" y="227299"/>
                    </a:cubicBezTo>
                    <a:cubicBezTo>
                      <a:pt x="222788" y="227299"/>
                      <a:pt x="222788" y="227299"/>
                      <a:pt x="222788" y="84174"/>
                    </a:cubicBezTo>
                    <a:cubicBezTo>
                      <a:pt x="222788" y="84174"/>
                      <a:pt x="222788" y="84174"/>
                      <a:pt x="222788" y="76641"/>
                    </a:cubicBezTo>
                    <a:close/>
                    <a:moveTo>
                      <a:pt x="65108" y="76641"/>
                    </a:moveTo>
                    <a:cubicBezTo>
                      <a:pt x="65108" y="76641"/>
                      <a:pt x="65108" y="76641"/>
                      <a:pt x="146492" y="76641"/>
                    </a:cubicBezTo>
                    <a:lnTo>
                      <a:pt x="146492" y="84174"/>
                    </a:lnTo>
                    <a:cubicBezTo>
                      <a:pt x="146492" y="84174"/>
                      <a:pt x="146492" y="84174"/>
                      <a:pt x="146492" y="227299"/>
                    </a:cubicBezTo>
                    <a:cubicBezTo>
                      <a:pt x="146492" y="227299"/>
                      <a:pt x="146492" y="227299"/>
                      <a:pt x="113938" y="227299"/>
                    </a:cubicBezTo>
                    <a:cubicBezTo>
                      <a:pt x="113938" y="227299"/>
                      <a:pt x="113938" y="227299"/>
                      <a:pt x="113938" y="272497"/>
                    </a:cubicBezTo>
                    <a:cubicBezTo>
                      <a:pt x="113938" y="272497"/>
                      <a:pt x="113938" y="272497"/>
                      <a:pt x="0" y="272497"/>
                    </a:cubicBezTo>
                    <a:cubicBezTo>
                      <a:pt x="0" y="272497"/>
                      <a:pt x="0" y="272497"/>
                      <a:pt x="0" y="227299"/>
                    </a:cubicBezTo>
                    <a:cubicBezTo>
                      <a:pt x="0" y="227299"/>
                      <a:pt x="0" y="227299"/>
                      <a:pt x="16277" y="121838"/>
                    </a:cubicBezTo>
                    <a:cubicBezTo>
                      <a:pt x="16277" y="114305"/>
                      <a:pt x="24415" y="106773"/>
                      <a:pt x="32554" y="106773"/>
                    </a:cubicBezTo>
                    <a:cubicBezTo>
                      <a:pt x="32554" y="106773"/>
                      <a:pt x="32554" y="106773"/>
                      <a:pt x="65108" y="106773"/>
                    </a:cubicBezTo>
                    <a:cubicBezTo>
                      <a:pt x="65108" y="106773"/>
                      <a:pt x="65108" y="106773"/>
                      <a:pt x="65108" y="76641"/>
                    </a:cubicBezTo>
                    <a:close/>
                    <a:moveTo>
                      <a:pt x="204477" y="0"/>
                    </a:moveTo>
                    <a:cubicBezTo>
                      <a:pt x="204477" y="0"/>
                      <a:pt x="212761" y="0"/>
                      <a:pt x="221045" y="0"/>
                    </a:cubicBezTo>
                    <a:cubicBezTo>
                      <a:pt x="221045" y="0"/>
                      <a:pt x="221045" y="0"/>
                      <a:pt x="303883" y="0"/>
                    </a:cubicBezTo>
                    <a:cubicBezTo>
                      <a:pt x="312166" y="0"/>
                      <a:pt x="320450" y="0"/>
                      <a:pt x="320450" y="0"/>
                    </a:cubicBezTo>
                    <a:cubicBezTo>
                      <a:pt x="320450" y="0"/>
                      <a:pt x="320450" y="0"/>
                      <a:pt x="320450" y="46226"/>
                    </a:cubicBezTo>
                    <a:cubicBezTo>
                      <a:pt x="320450" y="53931"/>
                      <a:pt x="320450" y="53931"/>
                      <a:pt x="312166" y="53931"/>
                    </a:cubicBezTo>
                    <a:cubicBezTo>
                      <a:pt x="312166" y="53931"/>
                      <a:pt x="312166" y="53931"/>
                      <a:pt x="212761" y="53931"/>
                    </a:cubicBezTo>
                    <a:cubicBezTo>
                      <a:pt x="212761" y="53931"/>
                      <a:pt x="204477" y="53931"/>
                      <a:pt x="204477" y="46226"/>
                    </a:cubicBezTo>
                    <a:cubicBezTo>
                      <a:pt x="204477" y="46226"/>
                      <a:pt x="204477" y="46226"/>
                      <a:pt x="204477" y="0"/>
                    </a:cubicBezTo>
                    <a:close/>
                    <a:moveTo>
                      <a:pt x="48831" y="0"/>
                    </a:moveTo>
                    <a:cubicBezTo>
                      <a:pt x="48831" y="0"/>
                      <a:pt x="57115" y="0"/>
                      <a:pt x="65399" y="0"/>
                    </a:cubicBezTo>
                    <a:cubicBezTo>
                      <a:pt x="65399" y="0"/>
                      <a:pt x="65399" y="0"/>
                      <a:pt x="148237" y="0"/>
                    </a:cubicBezTo>
                    <a:cubicBezTo>
                      <a:pt x="156520" y="0"/>
                      <a:pt x="164804" y="0"/>
                      <a:pt x="164804" y="0"/>
                    </a:cubicBezTo>
                    <a:cubicBezTo>
                      <a:pt x="164804" y="0"/>
                      <a:pt x="164804" y="0"/>
                      <a:pt x="164804" y="46226"/>
                    </a:cubicBezTo>
                    <a:cubicBezTo>
                      <a:pt x="164804" y="53931"/>
                      <a:pt x="156520" y="53931"/>
                      <a:pt x="156520" y="53931"/>
                    </a:cubicBezTo>
                    <a:cubicBezTo>
                      <a:pt x="156520" y="53931"/>
                      <a:pt x="156520" y="53931"/>
                      <a:pt x="57115" y="53931"/>
                    </a:cubicBezTo>
                    <a:cubicBezTo>
                      <a:pt x="48831" y="53931"/>
                      <a:pt x="48831" y="53931"/>
                      <a:pt x="48831" y="46226"/>
                    </a:cubicBezTo>
                    <a:cubicBezTo>
                      <a:pt x="48831" y="46226"/>
                      <a:pt x="48831" y="46226"/>
                      <a:pt x="48831" y="0"/>
                    </a:cubicBezTo>
                    <a:close/>
                  </a:path>
                </a:pathLst>
              </a:custGeom>
              <a:solidFill>
                <a:schemeClr val="accent2"/>
              </a:solidFill>
              <a:ln w="9525">
                <a:noFill/>
                <a:round/>
                <a:headEnd/>
                <a:tailEnd/>
              </a:ln>
            </p:spPr>
            <p:txBody>
              <a:bodyPr anchor="ctr"/>
              <a:lstStyle/>
              <a:p>
                <a:pPr algn="ctr"/>
                <a:endParaRPr sz="1200"/>
              </a:p>
            </p:txBody>
          </p:sp>
          <p:sp>
            <p:nvSpPr>
              <p:cNvPr id="110" name="îśḻíḋê">
                <a:extLst>
                  <a:ext uri="{FF2B5EF4-FFF2-40B4-BE49-F238E27FC236}">
                    <a16:creationId xmlns:a16="http://schemas.microsoft.com/office/drawing/2014/main" id="{30F2F9C6-E92A-D176-F3D3-D845351DB9AB}"/>
                  </a:ext>
                </a:extLst>
              </p:cNvPr>
              <p:cNvSpPr/>
              <p:nvPr/>
            </p:nvSpPr>
            <p:spPr bwMode="auto">
              <a:xfrm>
                <a:off x="7645543" y="2692339"/>
                <a:ext cx="2098468" cy="2905200"/>
              </a:xfrm>
              <a:prstGeom prst="rect">
                <a:avLst/>
              </a:prstGeom>
              <a:solidFill>
                <a:schemeClr val="tx2">
                  <a:lumMod val="20000"/>
                  <a:lumOff val="80000"/>
                </a:schemeClr>
              </a:solidFill>
              <a:ln w="57150">
                <a:solidFill>
                  <a:schemeClr val="bg1"/>
                </a:solidFill>
                <a:round/>
                <a:headEnd/>
                <a:tailEnd/>
              </a:ln>
              <a:effectLst/>
            </p:spPr>
            <p:txBody>
              <a:bodyPr vert="horz" wrap="square" lIns="121920" tIns="60960" rIns="121920" bIns="1920000" anchor="b" anchorCtr="1" compatLnSpc="1">
                <a:prstTxWarp prst="textNoShape">
                  <a:avLst/>
                </a:prstTxWarp>
                <a:normAutofit/>
              </a:bodyPr>
              <a:lstStyle/>
              <a:p>
                <a:pPr algn="ctr">
                  <a:lnSpc>
                    <a:spcPct val="120000"/>
                  </a:lnSpc>
                </a:pPr>
                <a:endParaRPr lang="zh-CN" altLang="en-US" sz="1200" dirty="0">
                  <a:solidFill>
                    <a:schemeClr val="tx1">
                      <a:lumMod val="85000"/>
                      <a:lumOff val="15000"/>
                    </a:schemeClr>
                  </a:solidFill>
                </a:endParaRPr>
              </a:p>
            </p:txBody>
          </p:sp>
          <p:sp>
            <p:nvSpPr>
              <p:cNvPr id="111" name="i$ľiḓe">
                <a:extLst>
                  <a:ext uri="{FF2B5EF4-FFF2-40B4-BE49-F238E27FC236}">
                    <a16:creationId xmlns:a16="http://schemas.microsoft.com/office/drawing/2014/main" id="{446E43AB-EC5E-7CED-768D-E9795428C3D5}"/>
                  </a:ext>
                </a:extLst>
              </p:cNvPr>
              <p:cNvSpPr/>
              <p:nvPr/>
            </p:nvSpPr>
            <p:spPr bwMode="auto">
              <a:xfrm>
                <a:off x="9758374" y="4617016"/>
                <a:ext cx="187572" cy="227157"/>
              </a:xfrm>
              <a:custGeom>
                <a:avLst/>
                <a:gdLst/>
                <a:ahLst/>
                <a:cxnLst>
                  <a:cxn ang="0">
                    <a:pos x="54" y="79"/>
                  </a:cxn>
                  <a:cxn ang="0">
                    <a:pos x="54" y="0"/>
                  </a:cxn>
                  <a:cxn ang="0">
                    <a:pos x="0" y="10"/>
                  </a:cxn>
                  <a:cxn ang="0">
                    <a:pos x="0" y="131"/>
                  </a:cxn>
                  <a:cxn ang="0">
                    <a:pos x="54" y="121"/>
                  </a:cxn>
                  <a:cxn ang="0">
                    <a:pos x="54" y="121"/>
                  </a:cxn>
                  <a:cxn ang="0">
                    <a:pos x="80" y="90"/>
                  </a:cxn>
                  <a:cxn ang="0">
                    <a:pos x="54" y="79"/>
                  </a:cxn>
                </a:cxnLst>
                <a:rect l="0" t="0" r="r" b="b"/>
                <a:pathLst>
                  <a:path w="81" h="131">
                    <a:moveTo>
                      <a:pt x="54" y="79"/>
                    </a:moveTo>
                    <a:cubicBezTo>
                      <a:pt x="54" y="0"/>
                      <a:pt x="54" y="0"/>
                      <a:pt x="54" y="0"/>
                    </a:cubicBezTo>
                    <a:cubicBezTo>
                      <a:pt x="0" y="10"/>
                      <a:pt x="0" y="10"/>
                      <a:pt x="0" y="10"/>
                    </a:cubicBezTo>
                    <a:cubicBezTo>
                      <a:pt x="0" y="131"/>
                      <a:pt x="0" y="131"/>
                      <a:pt x="0" y="131"/>
                    </a:cubicBezTo>
                    <a:cubicBezTo>
                      <a:pt x="54" y="121"/>
                      <a:pt x="54" y="121"/>
                      <a:pt x="54" y="121"/>
                    </a:cubicBezTo>
                    <a:cubicBezTo>
                      <a:pt x="54" y="121"/>
                      <a:pt x="54" y="121"/>
                      <a:pt x="54" y="121"/>
                    </a:cubicBezTo>
                    <a:cubicBezTo>
                      <a:pt x="54" y="121"/>
                      <a:pt x="81" y="116"/>
                      <a:pt x="80" y="90"/>
                    </a:cubicBezTo>
                    <a:cubicBezTo>
                      <a:pt x="79" y="71"/>
                      <a:pt x="54" y="79"/>
                      <a:pt x="54" y="79"/>
                    </a:cubicBezTo>
                    <a:close/>
                  </a:path>
                </a:pathLst>
              </a:custGeom>
              <a:solidFill>
                <a:schemeClr val="accent3">
                  <a:lumMod val="75000"/>
                </a:schemeClr>
              </a:solidFill>
              <a:ln w="9525">
                <a:noFill/>
                <a:round/>
                <a:headEnd/>
                <a:tailEnd/>
              </a:ln>
            </p:spPr>
            <p:txBody>
              <a:bodyPr anchor="ctr"/>
              <a:lstStyle/>
              <a:p>
                <a:pPr algn="ctr"/>
                <a:endParaRPr sz="1200"/>
              </a:p>
            </p:txBody>
          </p:sp>
          <p:sp>
            <p:nvSpPr>
              <p:cNvPr id="112" name="îṡlíďé">
                <a:extLst>
                  <a:ext uri="{FF2B5EF4-FFF2-40B4-BE49-F238E27FC236}">
                    <a16:creationId xmlns:a16="http://schemas.microsoft.com/office/drawing/2014/main" id="{93C6FAD8-12CF-E213-5A39-B21D6936543C}"/>
                  </a:ext>
                </a:extLst>
              </p:cNvPr>
              <p:cNvSpPr/>
              <p:nvPr/>
            </p:nvSpPr>
            <p:spPr bwMode="auto">
              <a:xfrm>
                <a:off x="7663813" y="4529788"/>
                <a:ext cx="2280180" cy="550627"/>
              </a:xfrm>
              <a:custGeom>
                <a:avLst/>
                <a:gdLst/>
                <a:ahLst/>
                <a:cxnLst>
                  <a:cxn ang="0">
                    <a:pos x="954" y="8"/>
                  </a:cxn>
                  <a:cxn ang="0">
                    <a:pos x="954" y="8"/>
                  </a:cxn>
                  <a:cxn ang="0">
                    <a:pos x="0" y="196"/>
                  </a:cxn>
                  <a:cxn ang="0">
                    <a:pos x="0" y="317"/>
                  </a:cxn>
                  <a:cxn ang="0">
                    <a:pos x="954" y="129"/>
                  </a:cxn>
                  <a:cxn ang="0">
                    <a:pos x="980" y="140"/>
                  </a:cxn>
                  <a:cxn ang="0">
                    <a:pos x="980" y="19"/>
                  </a:cxn>
                  <a:cxn ang="0">
                    <a:pos x="954" y="8"/>
                  </a:cxn>
                </a:cxnLst>
                <a:rect l="0" t="0" r="r" b="b"/>
                <a:pathLst>
                  <a:path w="980" h="317">
                    <a:moveTo>
                      <a:pt x="954" y="8"/>
                    </a:moveTo>
                    <a:cubicBezTo>
                      <a:pt x="954" y="8"/>
                      <a:pt x="954" y="8"/>
                      <a:pt x="954" y="8"/>
                    </a:cubicBezTo>
                    <a:cubicBezTo>
                      <a:pt x="0" y="196"/>
                      <a:pt x="0" y="196"/>
                      <a:pt x="0" y="196"/>
                    </a:cubicBezTo>
                    <a:cubicBezTo>
                      <a:pt x="0" y="317"/>
                      <a:pt x="0" y="317"/>
                      <a:pt x="0" y="317"/>
                    </a:cubicBezTo>
                    <a:cubicBezTo>
                      <a:pt x="954" y="129"/>
                      <a:pt x="954" y="129"/>
                      <a:pt x="954" y="129"/>
                    </a:cubicBezTo>
                    <a:cubicBezTo>
                      <a:pt x="954" y="129"/>
                      <a:pt x="979" y="121"/>
                      <a:pt x="980" y="140"/>
                    </a:cubicBezTo>
                    <a:cubicBezTo>
                      <a:pt x="980" y="19"/>
                      <a:pt x="980" y="19"/>
                      <a:pt x="980" y="19"/>
                    </a:cubicBezTo>
                    <a:cubicBezTo>
                      <a:pt x="979" y="0"/>
                      <a:pt x="954" y="8"/>
                      <a:pt x="954" y="8"/>
                    </a:cubicBezTo>
                    <a:close/>
                  </a:path>
                </a:pathLst>
              </a:custGeom>
              <a:solidFill>
                <a:schemeClr val="accent3"/>
              </a:solidFill>
              <a:ln w="9525">
                <a:noFill/>
                <a:round/>
                <a:headEnd/>
                <a:tailEnd/>
              </a:ln>
            </p:spPr>
            <p:txBody>
              <a:bodyPr anchor="ctr"/>
              <a:lstStyle/>
              <a:p>
                <a:pPr algn="ctr"/>
                <a:endParaRPr sz="1200"/>
              </a:p>
            </p:txBody>
          </p:sp>
          <p:sp>
            <p:nvSpPr>
              <p:cNvPr id="113" name="íśḻiḓè">
                <a:extLst>
                  <a:ext uri="{FF2B5EF4-FFF2-40B4-BE49-F238E27FC236}">
                    <a16:creationId xmlns:a16="http://schemas.microsoft.com/office/drawing/2014/main" id="{791E5D05-F449-7233-1928-3A66BBE6BC18}"/>
                  </a:ext>
                </a:extLst>
              </p:cNvPr>
              <p:cNvSpPr/>
              <p:nvPr/>
            </p:nvSpPr>
            <p:spPr bwMode="auto">
              <a:xfrm>
                <a:off x="9758374" y="4915045"/>
                <a:ext cx="187572" cy="227157"/>
              </a:xfrm>
              <a:custGeom>
                <a:avLst/>
                <a:gdLst/>
                <a:ahLst/>
                <a:cxnLst>
                  <a:cxn ang="0">
                    <a:pos x="54" y="79"/>
                  </a:cxn>
                  <a:cxn ang="0">
                    <a:pos x="54" y="0"/>
                  </a:cxn>
                  <a:cxn ang="0">
                    <a:pos x="0" y="10"/>
                  </a:cxn>
                  <a:cxn ang="0">
                    <a:pos x="0" y="131"/>
                  </a:cxn>
                  <a:cxn ang="0">
                    <a:pos x="54" y="121"/>
                  </a:cxn>
                  <a:cxn ang="0">
                    <a:pos x="54" y="121"/>
                  </a:cxn>
                  <a:cxn ang="0">
                    <a:pos x="80" y="90"/>
                  </a:cxn>
                  <a:cxn ang="0">
                    <a:pos x="54" y="79"/>
                  </a:cxn>
                </a:cxnLst>
                <a:rect l="0" t="0" r="r" b="b"/>
                <a:pathLst>
                  <a:path w="81" h="131">
                    <a:moveTo>
                      <a:pt x="54" y="79"/>
                    </a:moveTo>
                    <a:cubicBezTo>
                      <a:pt x="54" y="0"/>
                      <a:pt x="54" y="0"/>
                      <a:pt x="54" y="0"/>
                    </a:cubicBezTo>
                    <a:cubicBezTo>
                      <a:pt x="0" y="10"/>
                      <a:pt x="0" y="10"/>
                      <a:pt x="0" y="10"/>
                    </a:cubicBezTo>
                    <a:cubicBezTo>
                      <a:pt x="0" y="131"/>
                      <a:pt x="0" y="131"/>
                      <a:pt x="0" y="131"/>
                    </a:cubicBezTo>
                    <a:cubicBezTo>
                      <a:pt x="54" y="121"/>
                      <a:pt x="54" y="121"/>
                      <a:pt x="54" y="121"/>
                    </a:cubicBezTo>
                    <a:cubicBezTo>
                      <a:pt x="54" y="121"/>
                      <a:pt x="54" y="121"/>
                      <a:pt x="54" y="121"/>
                    </a:cubicBezTo>
                    <a:cubicBezTo>
                      <a:pt x="54" y="121"/>
                      <a:pt x="81" y="116"/>
                      <a:pt x="80" y="90"/>
                    </a:cubicBezTo>
                    <a:cubicBezTo>
                      <a:pt x="79" y="71"/>
                      <a:pt x="54" y="79"/>
                      <a:pt x="54" y="79"/>
                    </a:cubicBezTo>
                    <a:close/>
                  </a:path>
                </a:pathLst>
              </a:custGeom>
              <a:solidFill>
                <a:schemeClr val="accent3">
                  <a:lumMod val="75000"/>
                </a:schemeClr>
              </a:solidFill>
              <a:ln w="9525">
                <a:noFill/>
                <a:round/>
                <a:headEnd/>
                <a:tailEnd/>
              </a:ln>
            </p:spPr>
            <p:txBody>
              <a:bodyPr anchor="ctr"/>
              <a:lstStyle/>
              <a:p>
                <a:pPr algn="ctr"/>
                <a:endParaRPr sz="1200"/>
              </a:p>
            </p:txBody>
          </p:sp>
          <p:sp>
            <p:nvSpPr>
              <p:cNvPr id="114" name="ï$1iḋê">
                <a:extLst>
                  <a:ext uri="{FF2B5EF4-FFF2-40B4-BE49-F238E27FC236}">
                    <a16:creationId xmlns:a16="http://schemas.microsoft.com/office/drawing/2014/main" id="{C4D6E161-9F64-ECF7-7CB8-95E0A3B661F4}"/>
                  </a:ext>
                </a:extLst>
              </p:cNvPr>
              <p:cNvSpPr/>
              <p:nvPr/>
            </p:nvSpPr>
            <p:spPr bwMode="auto">
              <a:xfrm>
                <a:off x="7663813" y="4827817"/>
                <a:ext cx="2280180" cy="550627"/>
              </a:xfrm>
              <a:custGeom>
                <a:avLst/>
                <a:gdLst/>
                <a:ahLst/>
                <a:cxnLst>
                  <a:cxn ang="0">
                    <a:pos x="954" y="8"/>
                  </a:cxn>
                  <a:cxn ang="0">
                    <a:pos x="954" y="8"/>
                  </a:cxn>
                  <a:cxn ang="0">
                    <a:pos x="0" y="196"/>
                  </a:cxn>
                  <a:cxn ang="0">
                    <a:pos x="0" y="317"/>
                  </a:cxn>
                  <a:cxn ang="0">
                    <a:pos x="954" y="129"/>
                  </a:cxn>
                  <a:cxn ang="0">
                    <a:pos x="980" y="140"/>
                  </a:cxn>
                  <a:cxn ang="0">
                    <a:pos x="980" y="19"/>
                  </a:cxn>
                  <a:cxn ang="0">
                    <a:pos x="954" y="8"/>
                  </a:cxn>
                </a:cxnLst>
                <a:rect l="0" t="0" r="r" b="b"/>
                <a:pathLst>
                  <a:path w="980" h="317">
                    <a:moveTo>
                      <a:pt x="954" y="8"/>
                    </a:moveTo>
                    <a:cubicBezTo>
                      <a:pt x="954" y="8"/>
                      <a:pt x="954" y="8"/>
                      <a:pt x="954" y="8"/>
                    </a:cubicBezTo>
                    <a:cubicBezTo>
                      <a:pt x="0" y="196"/>
                      <a:pt x="0" y="196"/>
                      <a:pt x="0" y="196"/>
                    </a:cubicBezTo>
                    <a:cubicBezTo>
                      <a:pt x="0" y="317"/>
                      <a:pt x="0" y="317"/>
                      <a:pt x="0" y="317"/>
                    </a:cubicBezTo>
                    <a:cubicBezTo>
                      <a:pt x="954" y="129"/>
                      <a:pt x="954" y="129"/>
                      <a:pt x="954" y="129"/>
                    </a:cubicBezTo>
                    <a:cubicBezTo>
                      <a:pt x="954" y="129"/>
                      <a:pt x="979" y="121"/>
                      <a:pt x="980" y="140"/>
                    </a:cubicBezTo>
                    <a:cubicBezTo>
                      <a:pt x="980" y="19"/>
                      <a:pt x="980" y="19"/>
                      <a:pt x="980" y="19"/>
                    </a:cubicBezTo>
                    <a:cubicBezTo>
                      <a:pt x="979" y="0"/>
                      <a:pt x="954" y="8"/>
                      <a:pt x="954" y="8"/>
                    </a:cubicBezTo>
                    <a:close/>
                  </a:path>
                </a:pathLst>
              </a:custGeom>
              <a:solidFill>
                <a:schemeClr val="accent3"/>
              </a:solidFill>
              <a:ln w="9525">
                <a:noFill/>
                <a:round/>
                <a:headEnd/>
                <a:tailEnd/>
              </a:ln>
            </p:spPr>
            <p:txBody>
              <a:bodyPr anchor="ctr"/>
              <a:lstStyle/>
              <a:p>
                <a:pPr algn="ctr"/>
                <a:endParaRPr sz="1200"/>
              </a:p>
            </p:txBody>
          </p:sp>
          <p:sp>
            <p:nvSpPr>
              <p:cNvPr id="115" name="îs1ïďe">
                <a:extLst>
                  <a:ext uri="{FF2B5EF4-FFF2-40B4-BE49-F238E27FC236}">
                    <a16:creationId xmlns:a16="http://schemas.microsoft.com/office/drawing/2014/main" id="{6D22A3F5-5E3A-CCA8-0052-87A30C7C7251}"/>
                  </a:ext>
                </a:extLst>
              </p:cNvPr>
              <p:cNvSpPr/>
              <p:nvPr/>
            </p:nvSpPr>
            <p:spPr bwMode="auto">
              <a:xfrm>
                <a:off x="9758374" y="1809496"/>
                <a:ext cx="187572" cy="1088532"/>
              </a:xfrm>
              <a:custGeom>
                <a:avLst/>
                <a:gdLst/>
                <a:ahLst/>
                <a:cxnLst>
                  <a:cxn ang="0">
                    <a:pos x="54" y="575"/>
                  </a:cxn>
                  <a:cxn ang="0">
                    <a:pos x="54" y="0"/>
                  </a:cxn>
                  <a:cxn ang="0">
                    <a:pos x="0" y="10"/>
                  </a:cxn>
                  <a:cxn ang="0">
                    <a:pos x="0" y="627"/>
                  </a:cxn>
                  <a:cxn ang="0">
                    <a:pos x="54" y="617"/>
                  </a:cxn>
                  <a:cxn ang="0">
                    <a:pos x="54" y="617"/>
                  </a:cxn>
                  <a:cxn ang="0">
                    <a:pos x="80" y="586"/>
                  </a:cxn>
                  <a:cxn ang="0">
                    <a:pos x="54" y="575"/>
                  </a:cxn>
                </a:cxnLst>
                <a:rect l="0" t="0" r="r" b="b"/>
                <a:pathLst>
                  <a:path w="81" h="627">
                    <a:moveTo>
                      <a:pt x="54" y="575"/>
                    </a:moveTo>
                    <a:cubicBezTo>
                      <a:pt x="54" y="0"/>
                      <a:pt x="54" y="0"/>
                      <a:pt x="54" y="0"/>
                    </a:cubicBezTo>
                    <a:cubicBezTo>
                      <a:pt x="0" y="10"/>
                      <a:pt x="0" y="10"/>
                      <a:pt x="0" y="10"/>
                    </a:cubicBezTo>
                    <a:cubicBezTo>
                      <a:pt x="0" y="627"/>
                      <a:pt x="0" y="627"/>
                      <a:pt x="0" y="627"/>
                    </a:cubicBezTo>
                    <a:cubicBezTo>
                      <a:pt x="54" y="617"/>
                      <a:pt x="54" y="617"/>
                      <a:pt x="54" y="617"/>
                    </a:cubicBezTo>
                    <a:cubicBezTo>
                      <a:pt x="54" y="617"/>
                      <a:pt x="54" y="617"/>
                      <a:pt x="54" y="617"/>
                    </a:cubicBezTo>
                    <a:cubicBezTo>
                      <a:pt x="54" y="617"/>
                      <a:pt x="81" y="612"/>
                      <a:pt x="80" y="586"/>
                    </a:cubicBezTo>
                    <a:cubicBezTo>
                      <a:pt x="79" y="567"/>
                      <a:pt x="54" y="575"/>
                      <a:pt x="54" y="575"/>
                    </a:cubicBezTo>
                    <a:close/>
                  </a:path>
                </a:pathLst>
              </a:custGeom>
              <a:solidFill>
                <a:schemeClr val="accent3">
                  <a:lumMod val="75000"/>
                </a:schemeClr>
              </a:solidFill>
              <a:ln w="9525">
                <a:noFill/>
                <a:round/>
                <a:headEnd/>
                <a:tailEnd/>
              </a:ln>
            </p:spPr>
            <p:txBody>
              <a:bodyPr anchor="ctr"/>
              <a:lstStyle/>
              <a:p>
                <a:pPr algn="ctr"/>
                <a:endParaRPr sz="1200"/>
              </a:p>
            </p:txBody>
          </p:sp>
          <p:sp>
            <p:nvSpPr>
              <p:cNvPr id="116" name="ïṧľiḋe">
                <a:extLst>
                  <a:ext uri="{FF2B5EF4-FFF2-40B4-BE49-F238E27FC236}">
                    <a16:creationId xmlns:a16="http://schemas.microsoft.com/office/drawing/2014/main" id="{20E0DB07-98CE-6876-3A6A-CD189B73732A}"/>
                  </a:ext>
                </a:extLst>
              </p:cNvPr>
              <p:cNvSpPr/>
              <p:nvPr/>
            </p:nvSpPr>
            <p:spPr bwMode="auto">
              <a:xfrm>
                <a:off x="7663813" y="1722268"/>
                <a:ext cx="2280180" cy="1410185"/>
              </a:xfrm>
              <a:custGeom>
                <a:avLst/>
                <a:gdLst/>
                <a:ahLst/>
                <a:cxnLst>
                  <a:cxn ang="0">
                    <a:pos x="954" y="8"/>
                  </a:cxn>
                  <a:cxn ang="0">
                    <a:pos x="954" y="8"/>
                  </a:cxn>
                  <a:cxn ang="0">
                    <a:pos x="0" y="196"/>
                  </a:cxn>
                  <a:cxn ang="0">
                    <a:pos x="0" y="813"/>
                  </a:cxn>
                  <a:cxn ang="0">
                    <a:pos x="954" y="625"/>
                  </a:cxn>
                  <a:cxn ang="0">
                    <a:pos x="980" y="636"/>
                  </a:cxn>
                  <a:cxn ang="0">
                    <a:pos x="980" y="19"/>
                  </a:cxn>
                  <a:cxn ang="0">
                    <a:pos x="954" y="8"/>
                  </a:cxn>
                </a:cxnLst>
                <a:rect l="0" t="0" r="r" b="b"/>
                <a:pathLst>
                  <a:path w="980" h="813">
                    <a:moveTo>
                      <a:pt x="954" y="8"/>
                    </a:moveTo>
                    <a:cubicBezTo>
                      <a:pt x="954" y="8"/>
                      <a:pt x="954" y="8"/>
                      <a:pt x="954" y="8"/>
                    </a:cubicBezTo>
                    <a:cubicBezTo>
                      <a:pt x="0" y="196"/>
                      <a:pt x="0" y="196"/>
                      <a:pt x="0" y="196"/>
                    </a:cubicBezTo>
                    <a:cubicBezTo>
                      <a:pt x="0" y="813"/>
                      <a:pt x="0" y="813"/>
                      <a:pt x="0" y="813"/>
                    </a:cubicBezTo>
                    <a:cubicBezTo>
                      <a:pt x="954" y="625"/>
                      <a:pt x="954" y="625"/>
                      <a:pt x="954" y="625"/>
                    </a:cubicBezTo>
                    <a:cubicBezTo>
                      <a:pt x="954" y="625"/>
                      <a:pt x="979" y="617"/>
                      <a:pt x="980" y="636"/>
                    </a:cubicBezTo>
                    <a:cubicBezTo>
                      <a:pt x="980" y="19"/>
                      <a:pt x="980" y="19"/>
                      <a:pt x="980" y="19"/>
                    </a:cubicBezTo>
                    <a:cubicBezTo>
                      <a:pt x="979" y="0"/>
                      <a:pt x="954" y="8"/>
                      <a:pt x="954" y="8"/>
                    </a:cubicBezTo>
                    <a:close/>
                  </a:path>
                </a:pathLst>
              </a:custGeom>
              <a:solidFill>
                <a:schemeClr val="accent3"/>
              </a:solidFill>
              <a:ln w="9525">
                <a:noFill/>
                <a:round/>
                <a:headEnd/>
                <a:tailEnd/>
              </a:ln>
            </p:spPr>
            <p:txBody>
              <a:bodyPr anchor="ctr"/>
              <a:lstStyle/>
              <a:p>
                <a:pPr algn="ctr"/>
                <a:endParaRPr sz="1200"/>
              </a:p>
            </p:txBody>
          </p:sp>
          <p:sp>
            <p:nvSpPr>
              <p:cNvPr id="117" name="îṣ1îḑé">
                <a:extLst>
                  <a:ext uri="{FF2B5EF4-FFF2-40B4-BE49-F238E27FC236}">
                    <a16:creationId xmlns:a16="http://schemas.microsoft.com/office/drawing/2014/main" id="{CA0B471A-65A8-D57C-388D-F0139972D7B8}"/>
                  </a:ext>
                </a:extLst>
              </p:cNvPr>
              <p:cNvSpPr/>
              <p:nvPr/>
            </p:nvSpPr>
            <p:spPr bwMode="auto">
              <a:xfrm>
                <a:off x="8605583" y="2225511"/>
                <a:ext cx="398592" cy="403698"/>
              </a:xfrm>
              <a:custGeom>
                <a:avLst/>
                <a:gdLst>
                  <a:gd name="connsiteX0" fmla="*/ 127959 w 398592"/>
                  <a:gd name="connsiteY0" fmla="*/ 191264 h 403698"/>
                  <a:gd name="connsiteX1" fmla="*/ 146193 w 398592"/>
                  <a:gd name="connsiteY1" fmla="*/ 202511 h 403698"/>
                  <a:gd name="connsiteX2" fmla="*/ 152271 w 398592"/>
                  <a:gd name="connsiteY2" fmla="*/ 213757 h 403698"/>
                  <a:gd name="connsiteX3" fmla="*/ 146193 w 398592"/>
                  <a:gd name="connsiteY3" fmla="*/ 241873 h 403698"/>
                  <a:gd name="connsiteX4" fmla="*/ 146193 w 398592"/>
                  <a:gd name="connsiteY4" fmla="*/ 247497 h 403698"/>
                  <a:gd name="connsiteX5" fmla="*/ 91491 w 398592"/>
                  <a:gd name="connsiteY5" fmla="*/ 298106 h 403698"/>
                  <a:gd name="connsiteX6" fmla="*/ 73256 w 398592"/>
                  <a:gd name="connsiteY6" fmla="*/ 298106 h 403698"/>
                  <a:gd name="connsiteX7" fmla="*/ 73256 w 398592"/>
                  <a:gd name="connsiteY7" fmla="*/ 281236 h 403698"/>
                  <a:gd name="connsiteX8" fmla="*/ 115803 w 398592"/>
                  <a:gd name="connsiteY8" fmla="*/ 230627 h 403698"/>
                  <a:gd name="connsiteX9" fmla="*/ 127959 w 398592"/>
                  <a:gd name="connsiteY9" fmla="*/ 191264 h 403698"/>
                  <a:gd name="connsiteX10" fmla="*/ 314042 w 398592"/>
                  <a:gd name="connsiteY10" fmla="*/ 164190 h 403698"/>
                  <a:gd name="connsiteX11" fmla="*/ 386514 w 398592"/>
                  <a:gd name="connsiteY11" fmla="*/ 164190 h 403698"/>
                  <a:gd name="connsiteX12" fmla="*/ 398592 w 398592"/>
                  <a:gd name="connsiteY12" fmla="*/ 164190 h 403698"/>
                  <a:gd name="connsiteX13" fmla="*/ 398592 w 398592"/>
                  <a:gd name="connsiteY13" fmla="*/ 175330 h 403698"/>
                  <a:gd name="connsiteX14" fmla="*/ 398592 w 398592"/>
                  <a:gd name="connsiteY14" fmla="*/ 236600 h 403698"/>
                  <a:gd name="connsiteX15" fmla="*/ 386514 w 398592"/>
                  <a:gd name="connsiteY15" fmla="*/ 247739 h 403698"/>
                  <a:gd name="connsiteX16" fmla="*/ 374435 w 398592"/>
                  <a:gd name="connsiteY16" fmla="*/ 236600 h 403698"/>
                  <a:gd name="connsiteX17" fmla="*/ 374435 w 398592"/>
                  <a:gd name="connsiteY17" fmla="*/ 203180 h 403698"/>
                  <a:gd name="connsiteX18" fmla="*/ 368396 w 398592"/>
                  <a:gd name="connsiteY18" fmla="*/ 203180 h 403698"/>
                  <a:gd name="connsiteX19" fmla="*/ 205336 w 398592"/>
                  <a:gd name="connsiteY19" fmla="*/ 353569 h 403698"/>
                  <a:gd name="connsiteX20" fmla="*/ 193257 w 398592"/>
                  <a:gd name="connsiteY20" fmla="*/ 359139 h 403698"/>
                  <a:gd name="connsiteX21" fmla="*/ 187218 w 398592"/>
                  <a:gd name="connsiteY21" fmla="*/ 353569 h 403698"/>
                  <a:gd name="connsiteX22" fmla="*/ 144943 w 398592"/>
                  <a:gd name="connsiteY22" fmla="*/ 314579 h 403698"/>
                  <a:gd name="connsiteX23" fmla="*/ 138904 w 398592"/>
                  <a:gd name="connsiteY23" fmla="*/ 314579 h 403698"/>
                  <a:gd name="connsiteX24" fmla="*/ 36236 w 398592"/>
                  <a:gd name="connsiteY24" fmla="*/ 403698 h 403698"/>
                  <a:gd name="connsiteX25" fmla="*/ 0 w 398592"/>
                  <a:gd name="connsiteY25" fmla="*/ 403698 h 403698"/>
                  <a:gd name="connsiteX26" fmla="*/ 132864 w 398592"/>
                  <a:gd name="connsiteY26" fmla="*/ 286729 h 403698"/>
                  <a:gd name="connsiteX27" fmla="*/ 138904 w 398592"/>
                  <a:gd name="connsiteY27" fmla="*/ 286729 h 403698"/>
                  <a:gd name="connsiteX28" fmla="*/ 150982 w 398592"/>
                  <a:gd name="connsiteY28" fmla="*/ 286729 h 403698"/>
                  <a:gd name="connsiteX29" fmla="*/ 193257 w 398592"/>
                  <a:gd name="connsiteY29" fmla="*/ 325719 h 403698"/>
                  <a:gd name="connsiteX30" fmla="*/ 193257 w 398592"/>
                  <a:gd name="connsiteY30" fmla="*/ 331289 h 403698"/>
                  <a:gd name="connsiteX31" fmla="*/ 199296 w 398592"/>
                  <a:gd name="connsiteY31" fmla="*/ 325719 h 403698"/>
                  <a:gd name="connsiteX32" fmla="*/ 344239 w 398592"/>
                  <a:gd name="connsiteY32" fmla="*/ 192040 h 403698"/>
                  <a:gd name="connsiteX33" fmla="*/ 344239 w 398592"/>
                  <a:gd name="connsiteY33" fmla="*/ 186470 h 403698"/>
                  <a:gd name="connsiteX34" fmla="*/ 320082 w 398592"/>
                  <a:gd name="connsiteY34" fmla="*/ 186470 h 403698"/>
                  <a:gd name="connsiteX35" fmla="*/ 314042 w 398592"/>
                  <a:gd name="connsiteY35" fmla="*/ 186470 h 403698"/>
                  <a:gd name="connsiteX36" fmla="*/ 308003 w 398592"/>
                  <a:gd name="connsiteY36" fmla="*/ 175330 h 403698"/>
                  <a:gd name="connsiteX37" fmla="*/ 314042 w 398592"/>
                  <a:gd name="connsiteY37" fmla="*/ 164190 h 403698"/>
                  <a:gd name="connsiteX38" fmla="*/ 259584 w 398592"/>
                  <a:gd name="connsiteY38" fmla="*/ 74634 h 403698"/>
                  <a:gd name="connsiteX39" fmla="*/ 277671 w 398592"/>
                  <a:gd name="connsiteY39" fmla="*/ 80101 h 403698"/>
                  <a:gd name="connsiteX40" fmla="*/ 271642 w 398592"/>
                  <a:gd name="connsiteY40" fmla="*/ 96502 h 403698"/>
                  <a:gd name="connsiteX41" fmla="*/ 235469 w 398592"/>
                  <a:gd name="connsiteY41" fmla="*/ 118370 h 403698"/>
                  <a:gd name="connsiteX42" fmla="*/ 223411 w 398592"/>
                  <a:gd name="connsiteY42" fmla="*/ 118370 h 403698"/>
                  <a:gd name="connsiteX43" fmla="*/ 199295 w 398592"/>
                  <a:gd name="connsiteY43" fmla="*/ 112903 h 403698"/>
                  <a:gd name="connsiteX44" fmla="*/ 205324 w 398592"/>
                  <a:gd name="connsiteY44" fmla="*/ 101969 h 403698"/>
                  <a:gd name="connsiteX45" fmla="*/ 199295 w 398592"/>
                  <a:gd name="connsiteY45" fmla="*/ 91035 h 403698"/>
                  <a:gd name="connsiteX46" fmla="*/ 223411 w 398592"/>
                  <a:gd name="connsiteY46" fmla="*/ 96502 h 403698"/>
                  <a:gd name="connsiteX47" fmla="*/ 259584 w 398592"/>
                  <a:gd name="connsiteY47" fmla="*/ 74634 h 403698"/>
                  <a:gd name="connsiteX48" fmla="*/ 109187 w 398592"/>
                  <a:gd name="connsiteY48" fmla="*/ 68387 h 403698"/>
                  <a:gd name="connsiteX49" fmla="*/ 151823 w 398592"/>
                  <a:gd name="connsiteY49" fmla="*/ 68387 h 403698"/>
                  <a:gd name="connsiteX50" fmla="*/ 164005 w 398592"/>
                  <a:gd name="connsiteY50" fmla="*/ 68387 h 403698"/>
                  <a:gd name="connsiteX51" fmla="*/ 176186 w 398592"/>
                  <a:gd name="connsiteY51" fmla="*/ 113373 h 403698"/>
                  <a:gd name="connsiteX52" fmla="*/ 182277 w 398592"/>
                  <a:gd name="connsiteY52" fmla="*/ 85257 h 403698"/>
                  <a:gd name="connsiteX53" fmla="*/ 176186 w 398592"/>
                  <a:gd name="connsiteY53" fmla="*/ 79633 h 403698"/>
                  <a:gd name="connsiteX54" fmla="*/ 182277 w 398592"/>
                  <a:gd name="connsiteY54" fmla="*/ 74010 h 403698"/>
                  <a:gd name="connsiteX55" fmla="*/ 188368 w 398592"/>
                  <a:gd name="connsiteY55" fmla="*/ 79633 h 403698"/>
                  <a:gd name="connsiteX56" fmla="*/ 188368 w 398592"/>
                  <a:gd name="connsiteY56" fmla="*/ 85257 h 403698"/>
                  <a:gd name="connsiteX57" fmla="*/ 182277 w 398592"/>
                  <a:gd name="connsiteY57" fmla="*/ 113373 h 403698"/>
                  <a:gd name="connsiteX58" fmla="*/ 194459 w 398592"/>
                  <a:gd name="connsiteY58" fmla="*/ 85257 h 403698"/>
                  <a:gd name="connsiteX59" fmla="*/ 194459 w 398592"/>
                  <a:gd name="connsiteY59" fmla="*/ 96503 h 403698"/>
                  <a:gd name="connsiteX60" fmla="*/ 176186 w 398592"/>
                  <a:gd name="connsiteY60" fmla="*/ 175229 h 403698"/>
                  <a:gd name="connsiteX61" fmla="*/ 206640 w 398592"/>
                  <a:gd name="connsiteY61" fmla="*/ 208968 h 403698"/>
                  <a:gd name="connsiteX62" fmla="*/ 206640 w 398592"/>
                  <a:gd name="connsiteY62" fmla="*/ 225838 h 403698"/>
                  <a:gd name="connsiteX63" fmla="*/ 200550 w 398592"/>
                  <a:gd name="connsiteY63" fmla="*/ 282071 h 403698"/>
                  <a:gd name="connsiteX64" fmla="*/ 182277 w 398592"/>
                  <a:gd name="connsiteY64" fmla="*/ 293317 h 403698"/>
                  <a:gd name="connsiteX65" fmla="*/ 170095 w 398592"/>
                  <a:gd name="connsiteY65" fmla="*/ 276447 h 403698"/>
                  <a:gd name="connsiteX66" fmla="*/ 176186 w 398592"/>
                  <a:gd name="connsiteY66" fmla="*/ 225838 h 403698"/>
                  <a:gd name="connsiteX67" fmla="*/ 145732 w 398592"/>
                  <a:gd name="connsiteY67" fmla="*/ 192099 h 403698"/>
                  <a:gd name="connsiteX68" fmla="*/ 121369 w 398592"/>
                  <a:gd name="connsiteY68" fmla="*/ 169606 h 403698"/>
                  <a:gd name="connsiteX69" fmla="*/ 115278 w 398592"/>
                  <a:gd name="connsiteY69" fmla="*/ 163982 h 403698"/>
                  <a:gd name="connsiteX70" fmla="*/ 133550 w 398592"/>
                  <a:gd name="connsiteY70" fmla="*/ 96503 h 403698"/>
                  <a:gd name="connsiteX71" fmla="*/ 145732 w 398592"/>
                  <a:gd name="connsiteY71" fmla="*/ 96503 h 403698"/>
                  <a:gd name="connsiteX72" fmla="*/ 115278 w 398592"/>
                  <a:gd name="connsiteY72" fmla="*/ 90880 h 403698"/>
                  <a:gd name="connsiteX73" fmla="*/ 78733 w 398592"/>
                  <a:gd name="connsiteY73" fmla="*/ 118996 h 403698"/>
                  <a:gd name="connsiteX74" fmla="*/ 60460 w 398592"/>
                  <a:gd name="connsiteY74" fmla="*/ 118996 h 403698"/>
                  <a:gd name="connsiteX75" fmla="*/ 60460 w 398592"/>
                  <a:gd name="connsiteY75" fmla="*/ 102126 h 403698"/>
                  <a:gd name="connsiteX76" fmla="*/ 109187 w 398592"/>
                  <a:gd name="connsiteY76" fmla="*/ 68387 h 403698"/>
                  <a:gd name="connsiteX77" fmla="*/ 175120 w 398592"/>
                  <a:gd name="connsiteY77" fmla="*/ 749 h 403698"/>
                  <a:gd name="connsiteX78" fmla="*/ 187852 w 398592"/>
                  <a:gd name="connsiteY78" fmla="*/ 1099 h 403698"/>
                  <a:gd name="connsiteX79" fmla="*/ 212733 w 398592"/>
                  <a:gd name="connsiteY79" fmla="*/ 29135 h 403698"/>
                  <a:gd name="connsiteX80" fmla="*/ 187852 w 398592"/>
                  <a:gd name="connsiteY80" fmla="*/ 62778 h 403698"/>
                  <a:gd name="connsiteX81" fmla="*/ 156750 w 398592"/>
                  <a:gd name="connsiteY81" fmla="*/ 29135 h 403698"/>
                  <a:gd name="connsiteX82" fmla="*/ 175120 w 398592"/>
                  <a:gd name="connsiteY82" fmla="*/ 749 h 40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8592" h="403698">
                    <a:moveTo>
                      <a:pt x="127959" y="191264"/>
                    </a:moveTo>
                    <a:cubicBezTo>
                      <a:pt x="134037" y="196887"/>
                      <a:pt x="140115" y="196887"/>
                      <a:pt x="146193" y="202511"/>
                    </a:cubicBezTo>
                    <a:cubicBezTo>
                      <a:pt x="146193" y="202511"/>
                      <a:pt x="152271" y="208134"/>
                      <a:pt x="152271" y="213757"/>
                    </a:cubicBezTo>
                    <a:cubicBezTo>
                      <a:pt x="152271" y="213757"/>
                      <a:pt x="152271" y="213757"/>
                      <a:pt x="146193" y="241873"/>
                    </a:cubicBezTo>
                    <a:cubicBezTo>
                      <a:pt x="146193" y="241873"/>
                      <a:pt x="146193" y="247497"/>
                      <a:pt x="146193" y="247497"/>
                    </a:cubicBezTo>
                    <a:cubicBezTo>
                      <a:pt x="146193" y="247497"/>
                      <a:pt x="146193" y="247497"/>
                      <a:pt x="91491" y="298106"/>
                    </a:cubicBezTo>
                    <a:cubicBezTo>
                      <a:pt x="85412" y="303729"/>
                      <a:pt x="79334" y="303729"/>
                      <a:pt x="73256" y="298106"/>
                    </a:cubicBezTo>
                    <a:cubicBezTo>
                      <a:pt x="67178" y="292483"/>
                      <a:pt x="67178" y="286859"/>
                      <a:pt x="73256" y="281236"/>
                    </a:cubicBezTo>
                    <a:cubicBezTo>
                      <a:pt x="73256" y="281236"/>
                      <a:pt x="73256" y="281236"/>
                      <a:pt x="115803" y="230627"/>
                    </a:cubicBezTo>
                    <a:cubicBezTo>
                      <a:pt x="115803" y="230627"/>
                      <a:pt x="115803" y="230627"/>
                      <a:pt x="127959" y="191264"/>
                    </a:cubicBezTo>
                    <a:close/>
                    <a:moveTo>
                      <a:pt x="314042" y="164190"/>
                    </a:moveTo>
                    <a:cubicBezTo>
                      <a:pt x="314042" y="164190"/>
                      <a:pt x="314042" y="164190"/>
                      <a:pt x="386514" y="164190"/>
                    </a:cubicBezTo>
                    <a:cubicBezTo>
                      <a:pt x="392553" y="164190"/>
                      <a:pt x="392553" y="164190"/>
                      <a:pt x="398592" y="164190"/>
                    </a:cubicBezTo>
                    <a:cubicBezTo>
                      <a:pt x="398592" y="169760"/>
                      <a:pt x="398592" y="169760"/>
                      <a:pt x="398592" y="175330"/>
                    </a:cubicBezTo>
                    <a:lnTo>
                      <a:pt x="398592" y="236600"/>
                    </a:lnTo>
                    <a:cubicBezTo>
                      <a:pt x="398592" y="242169"/>
                      <a:pt x="392553" y="247739"/>
                      <a:pt x="386514" y="247739"/>
                    </a:cubicBezTo>
                    <a:cubicBezTo>
                      <a:pt x="380474" y="247739"/>
                      <a:pt x="374435" y="242169"/>
                      <a:pt x="374435" y="236600"/>
                    </a:cubicBezTo>
                    <a:cubicBezTo>
                      <a:pt x="374435" y="236600"/>
                      <a:pt x="374435" y="236600"/>
                      <a:pt x="374435" y="203180"/>
                    </a:cubicBezTo>
                    <a:cubicBezTo>
                      <a:pt x="374435" y="203180"/>
                      <a:pt x="374435" y="203180"/>
                      <a:pt x="368396" y="203180"/>
                    </a:cubicBezTo>
                    <a:cubicBezTo>
                      <a:pt x="368396" y="203180"/>
                      <a:pt x="368396" y="203180"/>
                      <a:pt x="205336" y="353569"/>
                    </a:cubicBezTo>
                    <a:cubicBezTo>
                      <a:pt x="199296" y="359139"/>
                      <a:pt x="199296" y="359139"/>
                      <a:pt x="193257" y="359139"/>
                    </a:cubicBezTo>
                    <a:cubicBezTo>
                      <a:pt x="193257" y="359139"/>
                      <a:pt x="187218" y="359139"/>
                      <a:pt x="187218" y="353569"/>
                    </a:cubicBezTo>
                    <a:cubicBezTo>
                      <a:pt x="187218" y="353569"/>
                      <a:pt x="187218" y="353569"/>
                      <a:pt x="144943" y="314579"/>
                    </a:cubicBezTo>
                    <a:cubicBezTo>
                      <a:pt x="144943" y="314579"/>
                      <a:pt x="144943" y="314579"/>
                      <a:pt x="138904" y="314579"/>
                    </a:cubicBezTo>
                    <a:cubicBezTo>
                      <a:pt x="138904" y="314579"/>
                      <a:pt x="138904" y="314579"/>
                      <a:pt x="36236" y="403698"/>
                    </a:cubicBezTo>
                    <a:cubicBezTo>
                      <a:pt x="36236" y="403698"/>
                      <a:pt x="36236" y="403698"/>
                      <a:pt x="0" y="403698"/>
                    </a:cubicBezTo>
                    <a:cubicBezTo>
                      <a:pt x="0" y="403698"/>
                      <a:pt x="0" y="403698"/>
                      <a:pt x="132864" y="286729"/>
                    </a:cubicBezTo>
                    <a:cubicBezTo>
                      <a:pt x="132864" y="286729"/>
                      <a:pt x="138904" y="286729"/>
                      <a:pt x="138904" y="286729"/>
                    </a:cubicBezTo>
                    <a:cubicBezTo>
                      <a:pt x="144943" y="286729"/>
                      <a:pt x="144943" y="286729"/>
                      <a:pt x="150982" y="286729"/>
                    </a:cubicBezTo>
                    <a:cubicBezTo>
                      <a:pt x="150982" y="286729"/>
                      <a:pt x="150982" y="286729"/>
                      <a:pt x="193257" y="325719"/>
                    </a:cubicBezTo>
                    <a:cubicBezTo>
                      <a:pt x="193257" y="325719"/>
                      <a:pt x="193257" y="325719"/>
                      <a:pt x="193257" y="331289"/>
                    </a:cubicBezTo>
                    <a:cubicBezTo>
                      <a:pt x="193257" y="331289"/>
                      <a:pt x="193257" y="331289"/>
                      <a:pt x="199296" y="325719"/>
                    </a:cubicBezTo>
                    <a:cubicBezTo>
                      <a:pt x="199296" y="325719"/>
                      <a:pt x="199296" y="325719"/>
                      <a:pt x="344239" y="192040"/>
                    </a:cubicBezTo>
                    <a:cubicBezTo>
                      <a:pt x="344239" y="192040"/>
                      <a:pt x="344239" y="192040"/>
                      <a:pt x="344239" y="186470"/>
                    </a:cubicBezTo>
                    <a:cubicBezTo>
                      <a:pt x="344239" y="186470"/>
                      <a:pt x="344239" y="186470"/>
                      <a:pt x="320082" y="186470"/>
                    </a:cubicBezTo>
                    <a:cubicBezTo>
                      <a:pt x="320082" y="186470"/>
                      <a:pt x="320082" y="186470"/>
                      <a:pt x="314042" y="186470"/>
                    </a:cubicBezTo>
                    <a:cubicBezTo>
                      <a:pt x="308003" y="180900"/>
                      <a:pt x="308003" y="180900"/>
                      <a:pt x="308003" y="175330"/>
                    </a:cubicBezTo>
                    <a:cubicBezTo>
                      <a:pt x="308003" y="169760"/>
                      <a:pt x="308003" y="164190"/>
                      <a:pt x="314042" y="164190"/>
                    </a:cubicBezTo>
                    <a:close/>
                    <a:moveTo>
                      <a:pt x="259584" y="74634"/>
                    </a:moveTo>
                    <a:cubicBezTo>
                      <a:pt x="265613" y="74634"/>
                      <a:pt x="271642" y="74634"/>
                      <a:pt x="277671" y="80101"/>
                    </a:cubicBezTo>
                    <a:cubicBezTo>
                      <a:pt x="277671" y="85568"/>
                      <a:pt x="277671" y="91035"/>
                      <a:pt x="271642" y="96502"/>
                    </a:cubicBezTo>
                    <a:cubicBezTo>
                      <a:pt x="271642" y="96502"/>
                      <a:pt x="271642" y="96502"/>
                      <a:pt x="235469" y="118370"/>
                    </a:cubicBezTo>
                    <a:cubicBezTo>
                      <a:pt x="229440" y="118370"/>
                      <a:pt x="229440" y="118370"/>
                      <a:pt x="223411" y="118370"/>
                    </a:cubicBezTo>
                    <a:cubicBezTo>
                      <a:pt x="223411" y="118370"/>
                      <a:pt x="223411" y="118370"/>
                      <a:pt x="199295" y="112903"/>
                    </a:cubicBezTo>
                    <a:cubicBezTo>
                      <a:pt x="199295" y="112903"/>
                      <a:pt x="199295" y="107436"/>
                      <a:pt x="205324" y="101969"/>
                    </a:cubicBezTo>
                    <a:cubicBezTo>
                      <a:pt x="205324" y="96502"/>
                      <a:pt x="199295" y="91035"/>
                      <a:pt x="199295" y="91035"/>
                    </a:cubicBezTo>
                    <a:cubicBezTo>
                      <a:pt x="199295" y="91035"/>
                      <a:pt x="199295" y="91035"/>
                      <a:pt x="223411" y="96502"/>
                    </a:cubicBezTo>
                    <a:cubicBezTo>
                      <a:pt x="223411" y="96502"/>
                      <a:pt x="223411" y="96502"/>
                      <a:pt x="259584" y="74634"/>
                    </a:cubicBezTo>
                    <a:close/>
                    <a:moveTo>
                      <a:pt x="109187" y="68387"/>
                    </a:moveTo>
                    <a:cubicBezTo>
                      <a:pt x="127459" y="68387"/>
                      <a:pt x="145732" y="68387"/>
                      <a:pt x="151823" y="68387"/>
                    </a:cubicBezTo>
                    <a:cubicBezTo>
                      <a:pt x="151823" y="68387"/>
                      <a:pt x="164005" y="68387"/>
                      <a:pt x="164005" y="68387"/>
                    </a:cubicBezTo>
                    <a:cubicBezTo>
                      <a:pt x="170095" y="68387"/>
                      <a:pt x="176186" y="79633"/>
                      <a:pt x="176186" y="113373"/>
                    </a:cubicBezTo>
                    <a:cubicBezTo>
                      <a:pt x="176186" y="102126"/>
                      <a:pt x="182277" y="85257"/>
                      <a:pt x="182277" y="85257"/>
                    </a:cubicBezTo>
                    <a:cubicBezTo>
                      <a:pt x="176186" y="85257"/>
                      <a:pt x="176186" y="79633"/>
                      <a:pt x="176186" y="79633"/>
                    </a:cubicBezTo>
                    <a:cubicBezTo>
                      <a:pt x="176186" y="79633"/>
                      <a:pt x="176186" y="79633"/>
                      <a:pt x="182277" y="74010"/>
                    </a:cubicBezTo>
                    <a:cubicBezTo>
                      <a:pt x="182277" y="74010"/>
                      <a:pt x="182277" y="74010"/>
                      <a:pt x="188368" y="79633"/>
                    </a:cubicBezTo>
                    <a:cubicBezTo>
                      <a:pt x="188368" y="79633"/>
                      <a:pt x="188368" y="85257"/>
                      <a:pt x="188368" y="85257"/>
                    </a:cubicBezTo>
                    <a:cubicBezTo>
                      <a:pt x="188368" y="90880"/>
                      <a:pt x="182277" y="113373"/>
                      <a:pt x="182277" y="113373"/>
                    </a:cubicBezTo>
                    <a:cubicBezTo>
                      <a:pt x="182277" y="113373"/>
                      <a:pt x="194459" y="102126"/>
                      <a:pt x="194459" y="85257"/>
                    </a:cubicBezTo>
                    <a:lnTo>
                      <a:pt x="194459" y="96503"/>
                    </a:lnTo>
                    <a:cubicBezTo>
                      <a:pt x="200550" y="102126"/>
                      <a:pt x="182277" y="130243"/>
                      <a:pt x="176186" y="175229"/>
                    </a:cubicBezTo>
                    <a:cubicBezTo>
                      <a:pt x="176186" y="175229"/>
                      <a:pt x="206640" y="208968"/>
                      <a:pt x="206640" y="208968"/>
                    </a:cubicBezTo>
                    <a:cubicBezTo>
                      <a:pt x="206640" y="214592"/>
                      <a:pt x="212731" y="214592"/>
                      <a:pt x="206640" y="225838"/>
                    </a:cubicBezTo>
                    <a:cubicBezTo>
                      <a:pt x="206640" y="225838"/>
                      <a:pt x="206640" y="225838"/>
                      <a:pt x="200550" y="282071"/>
                    </a:cubicBezTo>
                    <a:cubicBezTo>
                      <a:pt x="200550" y="287694"/>
                      <a:pt x="188368" y="293317"/>
                      <a:pt x="182277" y="293317"/>
                    </a:cubicBezTo>
                    <a:cubicBezTo>
                      <a:pt x="176186" y="293317"/>
                      <a:pt x="170095" y="287694"/>
                      <a:pt x="170095" y="276447"/>
                    </a:cubicBezTo>
                    <a:cubicBezTo>
                      <a:pt x="170095" y="276447"/>
                      <a:pt x="170095" y="276447"/>
                      <a:pt x="176186" y="225838"/>
                    </a:cubicBezTo>
                    <a:cubicBezTo>
                      <a:pt x="176186" y="225838"/>
                      <a:pt x="151823" y="197722"/>
                      <a:pt x="145732" y="192099"/>
                    </a:cubicBezTo>
                    <a:cubicBezTo>
                      <a:pt x="127459" y="186475"/>
                      <a:pt x="121369" y="175229"/>
                      <a:pt x="121369" y="169606"/>
                    </a:cubicBezTo>
                    <a:cubicBezTo>
                      <a:pt x="121369" y="169606"/>
                      <a:pt x="121369" y="169606"/>
                      <a:pt x="115278" y="163982"/>
                    </a:cubicBezTo>
                    <a:cubicBezTo>
                      <a:pt x="121369" y="147112"/>
                      <a:pt x="133550" y="113373"/>
                      <a:pt x="133550" y="96503"/>
                    </a:cubicBezTo>
                    <a:cubicBezTo>
                      <a:pt x="133550" y="96503"/>
                      <a:pt x="133550" y="96503"/>
                      <a:pt x="145732" y="96503"/>
                    </a:cubicBezTo>
                    <a:cubicBezTo>
                      <a:pt x="145732" y="96503"/>
                      <a:pt x="145732" y="96503"/>
                      <a:pt x="115278" y="90880"/>
                    </a:cubicBezTo>
                    <a:cubicBezTo>
                      <a:pt x="115278" y="90880"/>
                      <a:pt x="115278" y="90880"/>
                      <a:pt x="78733" y="118996"/>
                    </a:cubicBezTo>
                    <a:cubicBezTo>
                      <a:pt x="72642" y="124619"/>
                      <a:pt x="66551" y="124619"/>
                      <a:pt x="60460" y="118996"/>
                    </a:cubicBezTo>
                    <a:cubicBezTo>
                      <a:pt x="60460" y="113373"/>
                      <a:pt x="60460" y="107750"/>
                      <a:pt x="60460" y="102126"/>
                    </a:cubicBezTo>
                    <a:cubicBezTo>
                      <a:pt x="60460" y="102126"/>
                      <a:pt x="60460" y="102126"/>
                      <a:pt x="109187" y="68387"/>
                    </a:cubicBezTo>
                    <a:close/>
                    <a:moveTo>
                      <a:pt x="175120" y="749"/>
                    </a:moveTo>
                    <a:cubicBezTo>
                      <a:pt x="178910" y="-303"/>
                      <a:pt x="183187" y="-303"/>
                      <a:pt x="187852" y="1099"/>
                    </a:cubicBezTo>
                    <a:cubicBezTo>
                      <a:pt x="200293" y="1099"/>
                      <a:pt x="212733" y="12313"/>
                      <a:pt x="212733" y="29135"/>
                    </a:cubicBezTo>
                    <a:cubicBezTo>
                      <a:pt x="212733" y="40349"/>
                      <a:pt x="206513" y="62778"/>
                      <a:pt x="187852" y="62778"/>
                    </a:cubicBezTo>
                    <a:cubicBezTo>
                      <a:pt x="181632" y="68385"/>
                      <a:pt x="156750" y="51563"/>
                      <a:pt x="156750" y="29135"/>
                    </a:cubicBezTo>
                    <a:cubicBezTo>
                      <a:pt x="156750" y="16519"/>
                      <a:pt x="163748" y="3903"/>
                      <a:pt x="175120" y="749"/>
                    </a:cubicBezTo>
                    <a:close/>
                  </a:path>
                </a:pathLst>
              </a:custGeom>
              <a:solidFill>
                <a:schemeClr val="accent3"/>
              </a:solidFill>
              <a:ln w="9525">
                <a:noFill/>
                <a:round/>
                <a:headEnd/>
                <a:tailEnd/>
              </a:ln>
            </p:spPr>
            <p:txBody>
              <a:bodyPr anchor="ctr"/>
              <a:lstStyle/>
              <a:p>
                <a:pPr algn="ctr"/>
                <a:endParaRPr sz="1200"/>
              </a:p>
            </p:txBody>
          </p:sp>
          <p:sp>
            <p:nvSpPr>
              <p:cNvPr id="118" name="íŝľîḑê">
                <a:extLst>
                  <a:ext uri="{FF2B5EF4-FFF2-40B4-BE49-F238E27FC236}">
                    <a16:creationId xmlns:a16="http://schemas.microsoft.com/office/drawing/2014/main" id="{862518E7-C353-2ECB-5DB2-105DD42B1C3D}"/>
                  </a:ext>
                </a:extLst>
              </p:cNvPr>
              <p:cNvSpPr/>
              <p:nvPr/>
            </p:nvSpPr>
            <p:spPr bwMode="auto">
              <a:xfrm>
                <a:off x="7663813" y="3132454"/>
                <a:ext cx="2108063" cy="145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0000" tIns="62400" rIns="120000" bIns="624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endParaRPr lang="en-US" altLang="zh-CN" sz="1200" dirty="0"/>
              </a:p>
            </p:txBody>
          </p:sp>
        </p:grpSp>
        <p:sp>
          <p:nvSpPr>
            <p:cNvPr id="68" name="íṩ1ïḓè">
              <a:extLst>
                <a:ext uri="{FF2B5EF4-FFF2-40B4-BE49-F238E27FC236}">
                  <a16:creationId xmlns:a16="http://schemas.microsoft.com/office/drawing/2014/main" id="{36D392B3-4AE8-8A75-AEC1-AB2807652030}"/>
                </a:ext>
              </a:extLst>
            </p:cNvPr>
            <p:cNvSpPr txBox="1"/>
            <p:nvPr/>
          </p:nvSpPr>
          <p:spPr bwMode="auto">
            <a:xfrm>
              <a:off x="1199456" y="1423811"/>
              <a:ext cx="2843179" cy="55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000" tIns="62400" rIns="120000" bIns="624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b="1" dirty="0">
                  <a:latin typeface="微软雅黑" panose="020B0503020204020204" pitchFamily="34" charset="-122"/>
                  <a:ea typeface="微软雅黑" panose="020B0503020204020204" pitchFamily="34" charset="-122"/>
                </a:rPr>
                <a:t>核心引擎</a:t>
              </a:r>
              <a:endParaRPr lang="en-US" altLang="zh-CN" sz="1200" b="1" dirty="0">
                <a:latin typeface="微软雅黑" panose="020B0503020204020204" pitchFamily="34" charset="-122"/>
                <a:ea typeface="微软雅黑" panose="020B0503020204020204" pitchFamily="34" charset="-122"/>
              </a:endParaRPr>
            </a:p>
          </p:txBody>
        </p:sp>
        <p:sp>
          <p:nvSpPr>
            <p:cNvPr id="69" name="íṩ1ïḓè">
              <a:extLst>
                <a:ext uri="{FF2B5EF4-FFF2-40B4-BE49-F238E27FC236}">
                  <a16:creationId xmlns:a16="http://schemas.microsoft.com/office/drawing/2014/main" id="{4408BA57-E243-4EB5-57FD-F20C8F3E1909}"/>
                </a:ext>
              </a:extLst>
            </p:cNvPr>
            <p:cNvSpPr txBox="1"/>
            <p:nvPr/>
          </p:nvSpPr>
          <p:spPr bwMode="auto">
            <a:xfrm>
              <a:off x="4596972" y="1423811"/>
              <a:ext cx="2843177" cy="55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000" tIns="62400" rIns="120000" bIns="624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b="1" dirty="0">
                  <a:latin typeface="微软雅黑" panose="020B0503020204020204" pitchFamily="34" charset="-122"/>
                  <a:ea typeface="微软雅黑" panose="020B0503020204020204" pitchFamily="34" charset="-122"/>
                </a:rPr>
                <a:t>个性化服务</a:t>
              </a:r>
              <a:endParaRPr lang="en-US" altLang="zh-CN" sz="1200" b="1" dirty="0">
                <a:latin typeface="微软雅黑" panose="020B0503020204020204" pitchFamily="34" charset="-122"/>
                <a:ea typeface="微软雅黑" panose="020B0503020204020204" pitchFamily="34" charset="-122"/>
              </a:endParaRPr>
            </a:p>
          </p:txBody>
        </p:sp>
        <p:sp>
          <p:nvSpPr>
            <p:cNvPr id="70" name="íṩ1ïḓè">
              <a:extLst>
                <a:ext uri="{FF2B5EF4-FFF2-40B4-BE49-F238E27FC236}">
                  <a16:creationId xmlns:a16="http://schemas.microsoft.com/office/drawing/2014/main" id="{D52EECDD-84F3-9123-E287-43DA1F0159BD}"/>
                </a:ext>
              </a:extLst>
            </p:cNvPr>
            <p:cNvSpPr txBox="1"/>
            <p:nvPr/>
          </p:nvSpPr>
          <p:spPr bwMode="auto">
            <a:xfrm>
              <a:off x="7957344" y="1423811"/>
              <a:ext cx="2843179" cy="55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000" tIns="62400" rIns="120000" bIns="624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b="1" dirty="0">
                  <a:latin typeface="微软雅黑" panose="020B0503020204020204" pitchFamily="34" charset="-122"/>
                  <a:ea typeface="微软雅黑" panose="020B0503020204020204" pitchFamily="34" charset="-122"/>
                </a:rPr>
                <a:t>应用场景</a:t>
              </a:r>
              <a:endParaRPr lang="en-US" altLang="zh-CN" sz="1200" b="1" dirty="0">
                <a:latin typeface="微软雅黑" panose="020B0503020204020204" pitchFamily="34" charset="-122"/>
                <a:ea typeface="微软雅黑" panose="020B0503020204020204" pitchFamily="34" charset="-122"/>
              </a:endParaRPr>
            </a:p>
          </p:txBody>
        </p:sp>
        <p:sp>
          <p:nvSpPr>
            <p:cNvPr id="71" name="íṩ1ïḓè">
              <a:extLst>
                <a:ext uri="{FF2B5EF4-FFF2-40B4-BE49-F238E27FC236}">
                  <a16:creationId xmlns:a16="http://schemas.microsoft.com/office/drawing/2014/main" id="{C3D362F5-ECEA-8E68-5BEE-5D43F9C2DF4A}"/>
                </a:ext>
              </a:extLst>
            </p:cNvPr>
            <p:cNvSpPr txBox="1"/>
            <p:nvPr/>
          </p:nvSpPr>
          <p:spPr bwMode="auto">
            <a:xfrm>
              <a:off x="1197020" y="2000843"/>
              <a:ext cx="2843179" cy="40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000" tIns="62400" rIns="120000" bIns="62400" anchor="b" anchorCtr="0">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dirty="0">
                  <a:solidFill>
                    <a:schemeClr val="bg1"/>
                  </a:solidFill>
                  <a:latin typeface="微软雅黑" panose="020B0503020204020204" pitchFamily="34" charset="-122"/>
                  <a:ea typeface="微软雅黑" panose="020B0503020204020204" pitchFamily="34" charset="-122"/>
                </a:rPr>
                <a:t>标准化产品</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2" name="矩形: 圆角 3">
              <a:extLst>
                <a:ext uri="{FF2B5EF4-FFF2-40B4-BE49-F238E27FC236}">
                  <a16:creationId xmlns:a16="http://schemas.microsoft.com/office/drawing/2014/main" id="{52380449-5261-1516-69F1-26FE087B676F}"/>
                </a:ext>
              </a:extLst>
            </p:cNvPr>
            <p:cNvSpPr/>
            <p:nvPr/>
          </p:nvSpPr>
          <p:spPr>
            <a:xfrm>
              <a:off x="1425364" y="3106204"/>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73" name="矩形: 圆角 43">
              <a:extLst>
                <a:ext uri="{FF2B5EF4-FFF2-40B4-BE49-F238E27FC236}">
                  <a16:creationId xmlns:a16="http://schemas.microsoft.com/office/drawing/2014/main" id="{8B3B08D5-2F65-2BE2-692E-D2E1B478420D}"/>
                </a:ext>
              </a:extLst>
            </p:cNvPr>
            <p:cNvSpPr/>
            <p:nvPr/>
          </p:nvSpPr>
          <p:spPr>
            <a:xfrm>
              <a:off x="1425364" y="4748671"/>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74" name="íṩ1ïḓè">
              <a:extLst>
                <a:ext uri="{FF2B5EF4-FFF2-40B4-BE49-F238E27FC236}">
                  <a16:creationId xmlns:a16="http://schemas.microsoft.com/office/drawing/2014/main" id="{CD061BBA-3D4F-D6F3-2689-DB3F38282AB2}"/>
                </a:ext>
              </a:extLst>
            </p:cNvPr>
            <p:cNvSpPr txBox="1"/>
            <p:nvPr/>
          </p:nvSpPr>
          <p:spPr bwMode="auto">
            <a:xfrm>
              <a:off x="4596971" y="2028601"/>
              <a:ext cx="2843179" cy="40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000" tIns="62400" rIns="120000" bIns="62400" anchor="b" anchorCtr="0">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dirty="0">
                  <a:solidFill>
                    <a:schemeClr val="bg1"/>
                  </a:solidFill>
                  <a:latin typeface="微软雅黑" panose="020B0503020204020204" pitchFamily="34" charset="-122"/>
                  <a:ea typeface="微软雅黑" panose="020B0503020204020204" pitchFamily="34" charset="-122"/>
                </a:rPr>
                <a:t>深度定制</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5" name="íṩ1ïḓè">
              <a:extLst>
                <a:ext uri="{FF2B5EF4-FFF2-40B4-BE49-F238E27FC236}">
                  <a16:creationId xmlns:a16="http://schemas.microsoft.com/office/drawing/2014/main" id="{A2D88AD9-BF3F-5726-54E5-1CA020E1C2FA}"/>
                </a:ext>
              </a:extLst>
            </p:cNvPr>
            <p:cNvSpPr txBox="1"/>
            <p:nvPr/>
          </p:nvSpPr>
          <p:spPr bwMode="auto">
            <a:xfrm>
              <a:off x="7951917" y="2028601"/>
              <a:ext cx="2843179" cy="40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0000" tIns="62400" rIns="120000" bIns="62400" anchor="b" anchorCtr="0">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200" dirty="0">
                  <a:solidFill>
                    <a:schemeClr val="bg1"/>
                  </a:solidFill>
                  <a:latin typeface="微软雅黑" panose="020B0503020204020204" pitchFamily="34" charset="-122"/>
                  <a:ea typeface="微软雅黑" panose="020B0503020204020204" pitchFamily="34" charset="-122"/>
                </a:rPr>
                <a:t>行业应用</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6" name="矩形: 圆角 3">
              <a:extLst>
                <a:ext uri="{FF2B5EF4-FFF2-40B4-BE49-F238E27FC236}">
                  <a16:creationId xmlns:a16="http://schemas.microsoft.com/office/drawing/2014/main" id="{970ABB03-6CAA-9ADE-1F25-2F635694E638}"/>
                </a:ext>
              </a:extLst>
            </p:cNvPr>
            <p:cNvSpPr/>
            <p:nvPr/>
          </p:nvSpPr>
          <p:spPr>
            <a:xfrm>
              <a:off x="1425364" y="3516820"/>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77" name="矩形: 圆角 3">
              <a:extLst>
                <a:ext uri="{FF2B5EF4-FFF2-40B4-BE49-F238E27FC236}">
                  <a16:creationId xmlns:a16="http://schemas.microsoft.com/office/drawing/2014/main" id="{3F6A946E-A372-DAFE-BE79-FADB2EF9528B}"/>
                </a:ext>
              </a:extLst>
            </p:cNvPr>
            <p:cNvSpPr/>
            <p:nvPr/>
          </p:nvSpPr>
          <p:spPr>
            <a:xfrm>
              <a:off x="1425364" y="3927437"/>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78" name="矩形: 圆角 3">
              <a:extLst>
                <a:ext uri="{FF2B5EF4-FFF2-40B4-BE49-F238E27FC236}">
                  <a16:creationId xmlns:a16="http://schemas.microsoft.com/office/drawing/2014/main" id="{F1FBAB77-0E01-18CB-A3E9-E09B4DC07B17}"/>
                </a:ext>
              </a:extLst>
            </p:cNvPr>
            <p:cNvSpPr/>
            <p:nvPr/>
          </p:nvSpPr>
          <p:spPr>
            <a:xfrm>
              <a:off x="1425364" y="4338055"/>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79" name="TextBox 2">
              <a:extLst>
                <a:ext uri="{FF2B5EF4-FFF2-40B4-BE49-F238E27FC236}">
                  <a16:creationId xmlns:a16="http://schemas.microsoft.com/office/drawing/2014/main" id="{BA00E836-2130-1CE8-E9C8-54F026A9325A}"/>
                </a:ext>
              </a:extLst>
            </p:cNvPr>
            <p:cNvSpPr txBox="1"/>
            <p:nvPr/>
          </p:nvSpPr>
          <p:spPr>
            <a:xfrm>
              <a:off x="1634410" y="2972317"/>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一句话识别</a:t>
              </a:r>
            </a:p>
          </p:txBody>
        </p:sp>
        <p:sp>
          <p:nvSpPr>
            <p:cNvPr id="80" name="TextBox 54">
              <a:extLst>
                <a:ext uri="{FF2B5EF4-FFF2-40B4-BE49-F238E27FC236}">
                  <a16:creationId xmlns:a16="http://schemas.microsoft.com/office/drawing/2014/main" id="{6CB5E830-9F16-E52E-B6DA-FF428C7A24D1}"/>
                </a:ext>
              </a:extLst>
            </p:cNvPr>
            <p:cNvSpPr txBox="1"/>
            <p:nvPr/>
          </p:nvSpPr>
          <p:spPr>
            <a:xfrm>
              <a:off x="1574457" y="3354325"/>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实时语音流识别</a:t>
              </a:r>
            </a:p>
          </p:txBody>
        </p:sp>
        <p:sp>
          <p:nvSpPr>
            <p:cNvPr id="81" name="TextBox 55">
              <a:extLst>
                <a:ext uri="{FF2B5EF4-FFF2-40B4-BE49-F238E27FC236}">
                  <a16:creationId xmlns:a16="http://schemas.microsoft.com/office/drawing/2014/main" id="{BE17C878-1783-CE7E-C826-48046E2A77C1}"/>
                </a:ext>
              </a:extLst>
            </p:cNvPr>
            <p:cNvSpPr txBox="1"/>
            <p:nvPr/>
          </p:nvSpPr>
          <p:spPr>
            <a:xfrm>
              <a:off x="1574457" y="3769590"/>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录音文件识别</a:t>
              </a:r>
            </a:p>
          </p:txBody>
        </p:sp>
        <p:sp>
          <p:nvSpPr>
            <p:cNvPr id="82" name="TextBox 56">
              <a:extLst>
                <a:ext uri="{FF2B5EF4-FFF2-40B4-BE49-F238E27FC236}">
                  <a16:creationId xmlns:a16="http://schemas.microsoft.com/office/drawing/2014/main" id="{FEDB7B80-8C43-FE8C-73B1-8DD8A301B99A}"/>
                </a:ext>
              </a:extLst>
            </p:cNvPr>
            <p:cNvSpPr txBox="1"/>
            <p:nvPr/>
          </p:nvSpPr>
          <p:spPr>
            <a:xfrm>
              <a:off x="1586975" y="4169374"/>
              <a:ext cx="2016224" cy="469585"/>
            </a:xfrm>
            <a:prstGeom prst="rect">
              <a:avLst/>
            </a:prstGeom>
            <a:noFill/>
          </p:spPr>
          <p:txBody>
            <a:bodyPr wrap="square" rtlCol="0">
              <a:spAutoFit/>
            </a:bodyPr>
            <a:lstStyle/>
            <a:p>
              <a:r>
                <a:rPr lang="en-US" altLang="zh-CN" sz="1200" dirty="0">
                  <a:latin typeface="微软雅黑" pitchFamily="34" charset="-122"/>
                  <a:ea typeface="微软雅黑" pitchFamily="34" charset="-122"/>
                </a:rPr>
                <a:t>8k</a:t>
              </a:r>
              <a:r>
                <a:rPr lang="zh-CN" altLang="en-US" sz="1200" dirty="0">
                  <a:latin typeface="微软雅黑" pitchFamily="34" charset="-122"/>
                  <a:ea typeface="微软雅黑" pitchFamily="34" charset="-122"/>
                </a:rPr>
                <a:t>电话语音识别</a:t>
              </a:r>
            </a:p>
          </p:txBody>
        </p:sp>
        <p:sp>
          <p:nvSpPr>
            <p:cNvPr id="83" name="TextBox 57">
              <a:extLst>
                <a:ext uri="{FF2B5EF4-FFF2-40B4-BE49-F238E27FC236}">
                  <a16:creationId xmlns:a16="http://schemas.microsoft.com/office/drawing/2014/main" id="{8F51A4BE-1AFA-5D1E-E692-071864B00980}"/>
                </a:ext>
              </a:extLst>
            </p:cNvPr>
            <p:cNvSpPr txBox="1"/>
            <p:nvPr/>
          </p:nvSpPr>
          <p:spPr>
            <a:xfrm>
              <a:off x="1583499" y="4587175"/>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方言识别</a:t>
              </a:r>
            </a:p>
          </p:txBody>
        </p:sp>
        <p:sp>
          <p:nvSpPr>
            <p:cNvPr id="84" name="矩形: 圆角 3">
              <a:extLst>
                <a:ext uri="{FF2B5EF4-FFF2-40B4-BE49-F238E27FC236}">
                  <a16:creationId xmlns:a16="http://schemas.microsoft.com/office/drawing/2014/main" id="{31842FF5-33FB-2E1F-6A7A-2975A18F1D0B}"/>
                </a:ext>
              </a:extLst>
            </p:cNvPr>
            <p:cNvSpPr/>
            <p:nvPr/>
          </p:nvSpPr>
          <p:spPr>
            <a:xfrm>
              <a:off x="4821315" y="3091463"/>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85" name="矩形: 圆角 3">
              <a:extLst>
                <a:ext uri="{FF2B5EF4-FFF2-40B4-BE49-F238E27FC236}">
                  <a16:creationId xmlns:a16="http://schemas.microsoft.com/office/drawing/2014/main" id="{AB055725-1137-1537-EE9F-EA73D2556AA2}"/>
                </a:ext>
              </a:extLst>
            </p:cNvPr>
            <p:cNvSpPr/>
            <p:nvPr/>
          </p:nvSpPr>
          <p:spPr>
            <a:xfrm>
              <a:off x="4821315" y="3502079"/>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86" name="矩形: 圆角 3">
              <a:extLst>
                <a:ext uri="{FF2B5EF4-FFF2-40B4-BE49-F238E27FC236}">
                  <a16:creationId xmlns:a16="http://schemas.microsoft.com/office/drawing/2014/main" id="{EC1ADA02-B900-1A77-71EE-DBC3A0BA502F}"/>
                </a:ext>
              </a:extLst>
            </p:cNvPr>
            <p:cNvSpPr/>
            <p:nvPr/>
          </p:nvSpPr>
          <p:spPr>
            <a:xfrm>
              <a:off x="4821315" y="3912696"/>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87" name="矩形: 圆角 3">
              <a:extLst>
                <a:ext uri="{FF2B5EF4-FFF2-40B4-BE49-F238E27FC236}">
                  <a16:creationId xmlns:a16="http://schemas.microsoft.com/office/drawing/2014/main" id="{0A1C7D17-7AEE-2A56-A4F3-A30EEF3F6FDE}"/>
                </a:ext>
              </a:extLst>
            </p:cNvPr>
            <p:cNvSpPr/>
            <p:nvPr/>
          </p:nvSpPr>
          <p:spPr>
            <a:xfrm>
              <a:off x="4821315" y="4323313"/>
              <a:ext cx="96011" cy="96000"/>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88" name="TextBox 62">
              <a:extLst>
                <a:ext uri="{FF2B5EF4-FFF2-40B4-BE49-F238E27FC236}">
                  <a16:creationId xmlns:a16="http://schemas.microsoft.com/office/drawing/2014/main" id="{0FAD1EE8-E211-9D51-6799-A774A7A9E559}"/>
                </a:ext>
              </a:extLst>
            </p:cNvPr>
            <p:cNvSpPr txBox="1"/>
            <p:nvPr/>
          </p:nvSpPr>
          <p:spPr>
            <a:xfrm>
              <a:off x="4979449" y="2924724"/>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语言模型定制</a:t>
              </a:r>
            </a:p>
          </p:txBody>
        </p:sp>
        <p:sp>
          <p:nvSpPr>
            <p:cNvPr id="89" name="TextBox 63">
              <a:extLst>
                <a:ext uri="{FF2B5EF4-FFF2-40B4-BE49-F238E27FC236}">
                  <a16:creationId xmlns:a16="http://schemas.microsoft.com/office/drawing/2014/main" id="{2AD5D1E1-82AE-D6E2-8F1C-7C9391442826}"/>
                </a:ext>
              </a:extLst>
            </p:cNvPr>
            <p:cNvSpPr txBox="1"/>
            <p:nvPr/>
          </p:nvSpPr>
          <p:spPr>
            <a:xfrm>
              <a:off x="4967357" y="3330354"/>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声学模型定制</a:t>
              </a:r>
            </a:p>
          </p:txBody>
        </p:sp>
        <p:sp>
          <p:nvSpPr>
            <p:cNvPr id="90" name="TextBox 64">
              <a:extLst>
                <a:ext uri="{FF2B5EF4-FFF2-40B4-BE49-F238E27FC236}">
                  <a16:creationId xmlns:a16="http://schemas.microsoft.com/office/drawing/2014/main" id="{E29D70AE-AA37-70AC-7CF7-A592B8C2E748}"/>
                </a:ext>
              </a:extLst>
            </p:cNvPr>
            <p:cNvSpPr txBox="1"/>
            <p:nvPr/>
          </p:nvSpPr>
          <p:spPr>
            <a:xfrm>
              <a:off x="4967357" y="3757631"/>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专业词汇优化</a:t>
              </a:r>
            </a:p>
          </p:txBody>
        </p:sp>
        <p:sp>
          <p:nvSpPr>
            <p:cNvPr id="91" name="TextBox 65">
              <a:extLst>
                <a:ext uri="{FF2B5EF4-FFF2-40B4-BE49-F238E27FC236}">
                  <a16:creationId xmlns:a16="http://schemas.microsoft.com/office/drawing/2014/main" id="{5F8DD160-53B8-4EA3-EC34-1A18322CCBA9}"/>
                </a:ext>
              </a:extLst>
            </p:cNvPr>
            <p:cNvSpPr txBox="1"/>
            <p:nvPr/>
          </p:nvSpPr>
          <p:spPr>
            <a:xfrm>
              <a:off x="4979449" y="4165529"/>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私有化部署</a:t>
              </a:r>
            </a:p>
          </p:txBody>
        </p:sp>
        <p:sp>
          <p:nvSpPr>
            <p:cNvPr id="92" name="矩形: 圆角 3">
              <a:extLst>
                <a:ext uri="{FF2B5EF4-FFF2-40B4-BE49-F238E27FC236}">
                  <a16:creationId xmlns:a16="http://schemas.microsoft.com/office/drawing/2014/main" id="{EA734458-33FF-1366-6F6A-0FF799255282}"/>
                </a:ext>
              </a:extLst>
            </p:cNvPr>
            <p:cNvSpPr/>
            <p:nvPr/>
          </p:nvSpPr>
          <p:spPr>
            <a:xfrm>
              <a:off x="8199040" y="3168487"/>
              <a:ext cx="96011" cy="96001"/>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93" name="矩形: 圆角 3">
              <a:extLst>
                <a:ext uri="{FF2B5EF4-FFF2-40B4-BE49-F238E27FC236}">
                  <a16:creationId xmlns:a16="http://schemas.microsoft.com/office/drawing/2014/main" id="{A8EC86F9-9C12-20CD-D373-8632C7B28F6C}"/>
                </a:ext>
              </a:extLst>
            </p:cNvPr>
            <p:cNvSpPr/>
            <p:nvPr/>
          </p:nvSpPr>
          <p:spPr>
            <a:xfrm>
              <a:off x="8199040" y="3580119"/>
              <a:ext cx="96011" cy="96001"/>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94" name="矩形: 圆角 3">
              <a:extLst>
                <a:ext uri="{FF2B5EF4-FFF2-40B4-BE49-F238E27FC236}">
                  <a16:creationId xmlns:a16="http://schemas.microsoft.com/office/drawing/2014/main" id="{79292805-DBA0-A9EB-D467-24C438E3266F}"/>
                </a:ext>
              </a:extLst>
            </p:cNvPr>
            <p:cNvSpPr/>
            <p:nvPr/>
          </p:nvSpPr>
          <p:spPr>
            <a:xfrm>
              <a:off x="8199040" y="4011561"/>
              <a:ext cx="96011" cy="96001"/>
            </a:xfrm>
            <a:prstGeom prst="roundRect">
              <a:avLst/>
            </a:prstGeom>
            <a:solidFill>
              <a:schemeClr val="accent5"/>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a:p>
          </p:txBody>
        </p:sp>
        <p:sp>
          <p:nvSpPr>
            <p:cNvPr id="95" name="TextBox 70">
              <a:extLst>
                <a:ext uri="{FF2B5EF4-FFF2-40B4-BE49-F238E27FC236}">
                  <a16:creationId xmlns:a16="http://schemas.microsoft.com/office/drawing/2014/main" id="{EC3673B3-28C1-0EE1-F2AA-A78E1590CD9A}"/>
                </a:ext>
              </a:extLst>
            </p:cNvPr>
            <p:cNvSpPr txBox="1"/>
            <p:nvPr/>
          </p:nvSpPr>
          <p:spPr>
            <a:xfrm>
              <a:off x="8357176" y="2982621"/>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智能导航</a:t>
              </a:r>
            </a:p>
          </p:txBody>
        </p:sp>
        <p:sp>
          <p:nvSpPr>
            <p:cNvPr id="96" name="TextBox 71">
              <a:extLst>
                <a:ext uri="{FF2B5EF4-FFF2-40B4-BE49-F238E27FC236}">
                  <a16:creationId xmlns:a16="http://schemas.microsoft.com/office/drawing/2014/main" id="{6F286984-2AE5-2A42-5600-5593AB217478}"/>
                </a:ext>
              </a:extLst>
            </p:cNvPr>
            <p:cNvSpPr txBox="1"/>
            <p:nvPr/>
          </p:nvSpPr>
          <p:spPr>
            <a:xfrm>
              <a:off x="8357176" y="3385339"/>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智能外呼</a:t>
              </a:r>
            </a:p>
          </p:txBody>
        </p:sp>
        <p:sp>
          <p:nvSpPr>
            <p:cNvPr id="97" name="TextBox 73">
              <a:extLst>
                <a:ext uri="{FF2B5EF4-FFF2-40B4-BE49-F238E27FC236}">
                  <a16:creationId xmlns:a16="http://schemas.microsoft.com/office/drawing/2014/main" id="{64DD1A7A-5D75-9C8E-94F8-74A7EF1111BD}"/>
                </a:ext>
              </a:extLst>
            </p:cNvPr>
            <p:cNvSpPr txBox="1"/>
            <p:nvPr/>
          </p:nvSpPr>
          <p:spPr>
            <a:xfrm>
              <a:off x="8379956" y="4130681"/>
              <a:ext cx="2016224" cy="469585"/>
            </a:xfrm>
            <a:prstGeom prst="rect">
              <a:avLst/>
            </a:prstGeom>
            <a:noFill/>
          </p:spPr>
          <p:txBody>
            <a:bodyPr wrap="square" rtlCol="0">
              <a:spAutoFit/>
            </a:bodyPr>
            <a:lstStyle/>
            <a:p>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sp>
          <p:nvSpPr>
            <p:cNvPr id="98" name="TextBox 74">
              <a:extLst>
                <a:ext uri="{FF2B5EF4-FFF2-40B4-BE49-F238E27FC236}">
                  <a16:creationId xmlns:a16="http://schemas.microsoft.com/office/drawing/2014/main" id="{D9219BF2-CCF0-F0A7-7A30-3FC2039127CA}"/>
                </a:ext>
              </a:extLst>
            </p:cNvPr>
            <p:cNvSpPr txBox="1"/>
            <p:nvPr/>
          </p:nvSpPr>
          <p:spPr>
            <a:xfrm>
              <a:off x="8357176" y="3793759"/>
              <a:ext cx="2016224" cy="469585"/>
            </a:xfrm>
            <a:prstGeom prst="rect">
              <a:avLst/>
            </a:prstGeom>
            <a:noFill/>
          </p:spPr>
          <p:txBody>
            <a:bodyPr wrap="square" rtlCol="0">
              <a:spAutoFit/>
            </a:bodyPr>
            <a:lstStyle/>
            <a:p>
              <a:r>
                <a:rPr lang="zh-CN" altLang="en-US" sz="1200" dirty="0">
                  <a:latin typeface="微软雅黑" pitchFamily="34" charset="-122"/>
                  <a:ea typeface="微软雅黑" pitchFamily="34" charset="-122"/>
                </a:rPr>
                <a:t>智能质检</a:t>
              </a:r>
            </a:p>
          </p:txBody>
        </p:sp>
      </p:grpSp>
      <p:sp>
        <p:nvSpPr>
          <p:cNvPr id="127" name="立方体 126">
            <a:extLst>
              <a:ext uri="{FF2B5EF4-FFF2-40B4-BE49-F238E27FC236}">
                <a16:creationId xmlns:a16="http://schemas.microsoft.com/office/drawing/2014/main" id="{D0CF5E41-1FD2-390F-A262-C6A0ED783907}"/>
              </a:ext>
            </a:extLst>
          </p:cNvPr>
          <p:cNvSpPr/>
          <p:nvPr/>
        </p:nvSpPr>
        <p:spPr>
          <a:xfrm>
            <a:off x="9298435" y="5583448"/>
            <a:ext cx="1522109" cy="773465"/>
          </a:xfrm>
          <a:prstGeom prst="cube">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sz="1200" kern="100" dirty="0">
                <a:effectLst/>
                <a:ea typeface="华文楷体" panose="02010600040101010101" pitchFamily="2" charset="-122"/>
                <a:cs typeface="Times New Roman" panose="02020603050405020304" pitchFamily="18" charset="0"/>
              </a:rPr>
              <a:t>端侧</a:t>
            </a:r>
            <a:r>
              <a:rPr lang="en-US" sz="1200" kern="100" dirty="0">
                <a:effectLst/>
                <a:ea typeface="华文楷体" panose="02010600040101010101" pitchFamily="2" charset="-122"/>
                <a:cs typeface="Times New Roman" panose="02020603050405020304" pitchFamily="18" charset="0"/>
              </a:rPr>
              <a:t>ASR</a:t>
            </a:r>
            <a:endParaRPr lang="zh-CN" sz="1200" kern="100" dirty="0">
              <a:effectLst/>
              <a:ea typeface="华文楷体" panose="02010600040101010101" pitchFamily="2" charset="-122"/>
              <a:cs typeface="Times New Roman" panose="02020603050405020304" pitchFamily="18" charset="0"/>
            </a:endParaRPr>
          </a:p>
          <a:p>
            <a:pPr algn="ctr"/>
            <a:r>
              <a:rPr lang="zh-CN" altLang="en-US" sz="1200" kern="100" dirty="0">
                <a:ea typeface="华文楷体" panose="02010600040101010101" pitchFamily="2" charset="-122"/>
                <a:cs typeface="Times New Roman" panose="02020603050405020304" pitchFamily="18" charset="0"/>
              </a:rPr>
              <a:t>（</a:t>
            </a:r>
            <a:r>
              <a:rPr lang="en-US" altLang="zh-CN" sz="1200" kern="100" dirty="0">
                <a:effectLst/>
                <a:ea typeface="华文楷体" panose="02010600040101010101" pitchFamily="2" charset="-122"/>
                <a:cs typeface="Times New Roman" panose="02020603050405020304" pitchFamily="18" charset="0"/>
              </a:rPr>
              <a:t>Linux/</a:t>
            </a:r>
            <a:r>
              <a:rPr lang="en-US" sz="1200" kern="100" dirty="0">
                <a:effectLst/>
                <a:ea typeface="华文楷体" panose="02010600040101010101" pitchFamily="2" charset="-122"/>
                <a:cs typeface="Times New Roman" panose="02020603050405020304" pitchFamily="18" charset="0"/>
              </a:rPr>
              <a:t>Android/</a:t>
            </a:r>
            <a:r>
              <a:rPr lang="en-US" sz="1200" kern="100" dirty="0" err="1">
                <a:effectLst/>
                <a:ea typeface="华文楷体" panose="02010600040101010101" pitchFamily="2" charset="-122"/>
                <a:cs typeface="Times New Roman" panose="02020603050405020304" pitchFamily="18" charset="0"/>
              </a:rPr>
              <a:t>HarmonyOS</a:t>
            </a:r>
            <a:r>
              <a:rPr lang="zh-CN" sz="1200" kern="100" dirty="0">
                <a:effectLst/>
                <a:ea typeface="华文楷体" panose="02010600040101010101" pitchFamily="2" charset="-122"/>
                <a:cs typeface="Times New Roman" panose="02020603050405020304" pitchFamily="18" charset="0"/>
              </a:rPr>
              <a:t>）</a:t>
            </a:r>
          </a:p>
        </p:txBody>
      </p:sp>
      <p:grpSp>
        <p:nvGrpSpPr>
          <p:cNvPr id="128" name="组合 127">
            <a:extLst>
              <a:ext uri="{FF2B5EF4-FFF2-40B4-BE49-F238E27FC236}">
                <a16:creationId xmlns:a16="http://schemas.microsoft.com/office/drawing/2014/main" id="{C6A40113-30E3-FF76-1AFB-FE5F9D0ADBFF}"/>
              </a:ext>
            </a:extLst>
          </p:cNvPr>
          <p:cNvGrpSpPr/>
          <p:nvPr/>
        </p:nvGrpSpPr>
        <p:grpSpPr>
          <a:xfrm>
            <a:off x="4521109" y="5045280"/>
            <a:ext cx="3681858" cy="1463978"/>
            <a:chOff x="4707540" y="4645784"/>
            <a:chExt cx="3681858" cy="1463978"/>
          </a:xfrm>
        </p:grpSpPr>
        <p:sp>
          <p:nvSpPr>
            <p:cNvPr id="129" name="云形 128">
              <a:extLst>
                <a:ext uri="{FF2B5EF4-FFF2-40B4-BE49-F238E27FC236}">
                  <a16:creationId xmlns:a16="http://schemas.microsoft.com/office/drawing/2014/main" id="{BD72B0DD-C0F0-76ED-2A49-A598B2B8A54A}"/>
                </a:ext>
              </a:extLst>
            </p:cNvPr>
            <p:cNvSpPr/>
            <p:nvPr/>
          </p:nvSpPr>
          <p:spPr>
            <a:xfrm>
              <a:off x="4707540" y="4659439"/>
              <a:ext cx="2423482" cy="1450323"/>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a:t>云端</a:t>
              </a:r>
              <a:r>
                <a:rPr lang="en-US" altLang="zh-CN" sz="1200" dirty="0"/>
                <a:t>ASR</a:t>
              </a:r>
            </a:p>
            <a:p>
              <a:pPr algn="ctr"/>
              <a:r>
                <a:rPr lang="zh-CN" altLang="en-US" sz="1200" dirty="0"/>
                <a:t>（</a:t>
              </a:r>
              <a:r>
                <a:rPr lang="en-US" altLang="zh-CN" sz="1200" dirty="0"/>
                <a:t>x86</a:t>
              </a:r>
              <a:r>
                <a:rPr lang="zh-CN" altLang="en-US" sz="1200" dirty="0"/>
                <a:t>服务器）</a:t>
              </a:r>
            </a:p>
          </p:txBody>
        </p:sp>
        <p:pic>
          <p:nvPicPr>
            <p:cNvPr id="130" name="图片 129">
              <a:extLst>
                <a:ext uri="{FF2B5EF4-FFF2-40B4-BE49-F238E27FC236}">
                  <a16:creationId xmlns:a16="http://schemas.microsoft.com/office/drawing/2014/main" id="{413B9E6F-B81D-6ECB-86E7-3B182A22AB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40048" y="4645784"/>
              <a:ext cx="749350" cy="1442333"/>
            </a:xfrm>
            <a:prstGeom prst="rect">
              <a:avLst/>
            </a:prstGeom>
            <a:noFill/>
            <a:ln>
              <a:noFill/>
            </a:ln>
          </p:spPr>
        </p:pic>
        <p:sp>
          <p:nvSpPr>
            <p:cNvPr id="131" name="箭头: 左右 130">
              <a:extLst>
                <a:ext uri="{FF2B5EF4-FFF2-40B4-BE49-F238E27FC236}">
                  <a16:creationId xmlns:a16="http://schemas.microsoft.com/office/drawing/2014/main" id="{12DFA2EF-2015-73F7-B97B-0FED4672C7A5}"/>
                </a:ext>
              </a:extLst>
            </p:cNvPr>
            <p:cNvSpPr/>
            <p:nvPr/>
          </p:nvSpPr>
          <p:spPr>
            <a:xfrm>
              <a:off x="7131022" y="5255581"/>
              <a:ext cx="601428" cy="210010"/>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75676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048D6-2799-4059-87FD-65551FB56EB3}"/>
              </a:ext>
            </a:extLst>
          </p:cNvPr>
          <p:cNvSpPr>
            <a:spLocks noGrp="1"/>
          </p:cNvSpPr>
          <p:nvPr>
            <p:ph type="title"/>
          </p:nvPr>
        </p:nvSpPr>
        <p:spPr/>
        <p:txBody>
          <a:bodyPr/>
          <a:lstStyle/>
          <a:p>
            <a:r>
              <a:rPr lang="en-US" altLang="zh-CN" dirty="0"/>
              <a:t>15.4 </a:t>
            </a:r>
            <a:r>
              <a:rPr lang="zh-CN" altLang="zh-CN" dirty="0"/>
              <a:t>本章小结</a:t>
            </a:r>
            <a:endParaRPr lang="zh-CN" altLang="en-US" dirty="0"/>
          </a:p>
        </p:txBody>
      </p:sp>
      <p:sp>
        <p:nvSpPr>
          <p:cNvPr id="3" name="内容占位符 2">
            <a:extLst>
              <a:ext uri="{FF2B5EF4-FFF2-40B4-BE49-F238E27FC236}">
                <a16:creationId xmlns:a16="http://schemas.microsoft.com/office/drawing/2014/main" id="{81C14410-5780-4349-8271-7CB714F006BC}"/>
              </a:ext>
            </a:extLst>
          </p:cNvPr>
          <p:cNvSpPr>
            <a:spLocks noGrp="1"/>
          </p:cNvSpPr>
          <p:nvPr>
            <p:ph idx="4294967295"/>
          </p:nvPr>
        </p:nvSpPr>
        <p:spPr>
          <a:xfrm>
            <a:off x="845288" y="1388424"/>
            <a:ext cx="10515600" cy="4351338"/>
          </a:xfrm>
        </p:spPr>
        <p:txBody>
          <a:bodyPr>
            <a:normAutofit/>
          </a:bodyPr>
          <a:lstStyle/>
          <a:p>
            <a:r>
              <a:rPr lang="zh-CN" altLang="zh-CN" sz="2400" kern="100" spc="30" dirty="0">
                <a:effectLst/>
                <a:latin typeface="+mn-ea"/>
                <a:cs typeface="Times New Roman" panose="02020603050405020304" pitchFamily="18" charset="0"/>
              </a:rPr>
              <a:t>本章面向工业应用实践，针对引擎优化，特别是声学模型和语言模型的改进，做了较为详细的介绍。</a:t>
            </a:r>
            <a:endParaRPr lang="en-US" altLang="zh-CN" sz="2400" kern="100" spc="30" dirty="0">
              <a:effectLst/>
              <a:latin typeface="+mn-ea"/>
              <a:cs typeface="Times New Roman" panose="02020603050405020304" pitchFamily="18" charset="0"/>
            </a:endParaRPr>
          </a:p>
          <a:p>
            <a:endParaRPr lang="en-US" altLang="zh-CN" sz="2400" kern="100" spc="30" dirty="0">
              <a:latin typeface="+mn-ea"/>
              <a:cs typeface="Times New Roman" panose="02020603050405020304" pitchFamily="18" charset="0"/>
            </a:endParaRPr>
          </a:p>
          <a:p>
            <a:r>
              <a:rPr lang="zh-CN" altLang="zh-CN" sz="2400" kern="100" spc="30" dirty="0">
                <a:effectLst/>
                <a:latin typeface="+mn-ea"/>
                <a:cs typeface="Times New Roman" panose="02020603050405020304" pitchFamily="18" charset="0"/>
              </a:rPr>
              <a:t>针对工程部署，本章详细讲解引擎动态库的封装编译过程，并给出外部程序调用引擎的例子。针对工业界最主流的产品形态——语音云平台，本章介绍了客户端和服务端之间的交互流程，并给出了具体的</a:t>
            </a:r>
            <a:r>
              <a:rPr lang="en-US" altLang="zh-CN" sz="2400" kern="100" spc="30" dirty="0">
                <a:effectLst/>
                <a:latin typeface="+mn-ea"/>
              </a:rPr>
              <a:t>CURL</a:t>
            </a:r>
            <a:r>
              <a:rPr lang="zh-CN" altLang="zh-CN" sz="2400" kern="100" spc="30" dirty="0">
                <a:effectLst/>
                <a:latin typeface="+mn-ea"/>
                <a:cs typeface="Times New Roman" panose="02020603050405020304" pitchFamily="18" charset="0"/>
              </a:rPr>
              <a:t>调用例子。</a:t>
            </a:r>
            <a:endParaRPr lang="en-US" altLang="zh-CN" sz="2400" kern="100" spc="30" dirty="0">
              <a:effectLst/>
              <a:latin typeface="+mn-ea"/>
              <a:cs typeface="Times New Roman" panose="02020603050405020304" pitchFamily="18" charset="0"/>
            </a:endParaRPr>
          </a:p>
          <a:p>
            <a:endParaRPr lang="en-US" altLang="zh-CN" sz="2400" kern="100" spc="30" dirty="0">
              <a:latin typeface="+mn-ea"/>
              <a:cs typeface="Times New Roman" panose="02020603050405020304" pitchFamily="18" charset="0"/>
            </a:endParaRPr>
          </a:p>
          <a:p>
            <a:r>
              <a:rPr lang="zh-CN" altLang="zh-CN" sz="2400" kern="100" spc="30" dirty="0">
                <a:effectLst/>
                <a:latin typeface="+mn-ea"/>
                <a:cs typeface="Times New Roman" panose="02020603050405020304" pitchFamily="18" charset="0"/>
              </a:rPr>
              <a:t>最后还介绍了</a:t>
            </a:r>
            <a:r>
              <a:rPr lang="en-US" altLang="zh-CN" sz="2400" kern="100" spc="30" dirty="0">
                <a:effectLst/>
                <a:latin typeface="+mn-ea"/>
              </a:rPr>
              <a:t>Kaldi</a:t>
            </a:r>
            <a:r>
              <a:rPr lang="zh-CN" altLang="zh-CN" sz="2400" kern="100" spc="30" dirty="0">
                <a:effectLst/>
                <a:latin typeface="+mn-ea"/>
                <a:cs typeface="Times New Roman" panose="02020603050405020304" pitchFamily="18" charset="0"/>
              </a:rPr>
              <a:t>嵌入式移植和</a:t>
            </a:r>
            <a:r>
              <a:rPr lang="en-US" altLang="zh-CN" sz="2400" kern="100" spc="30" dirty="0" err="1">
                <a:effectLst/>
                <a:latin typeface="+mn-ea"/>
              </a:rPr>
              <a:t>WeNet</a:t>
            </a:r>
            <a:r>
              <a:rPr lang="zh-CN" altLang="zh-CN" sz="2400" kern="100" spc="30" dirty="0">
                <a:effectLst/>
                <a:latin typeface="+mn-ea"/>
                <a:cs typeface="Times New Roman" panose="02020603050405020304" pitchFamily="18" charset="0"/>
              </a:rPr>
              <a:t>端侧部署过程。</a:t>
            </a:r>
            <a:endParaRPr lang="zh-CN" altLang="en-US" sz="2400" dirty="0">
              <a:latin typeface="+mn-ea"/>
            </a:endParaRPr>
          </a:p>
        </p:txBody>
      </p:sp>
    </p:spTree>
    <p:extLst>
      <p:ext uri="{BB962C8B-B14F-4D97-AF65-F5344CB8AC3E}">
        <p14:creationId xmlns:p14="http://schemas.microsoft.com/office/powerpoint/2010/main" val="134122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6DFD2-194B-5D10-0392-B60A93872ABD}"/>
              </a:ext>
            </a:extLst>
          </p:cNvPr>
          <p:cNvSpPr>
            <a:spLocks noGrp="1"/>
          </p:cNvSpPr>
          <p:nvPr>
            <p:ph type="title"/>
          </p:nvPr>
        </p:nvSpPr>
        <p:spPr/>
        <p:txBody>
          <a:bodyPr/>
          <a:lstStyle/>
          <a:p>
            <a:r>
              <a:rPr lang="zh-CN" altLang="en-US" dirty="0"/>
              <a:t>技术体验</a:t>
            </a:r>
          </a:p>
        </p:txBody>
      </p:sp>
      <p:pic>
        <p:nvPicPr>
          <p:cNvPr id="4" name="图片 3">
            <a:extLst>
              <a:ext uri="{FF2B5EF4-FFF2-40B4-BE49-F238E27FC236}">
                <a16:creationId xmlns:a16="http://schemas.microsoft.com/office/drawing/2014/main" id="{DC4F486F-6CA7-CD4A-BFE4-B53223CC3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045" y="2574631"/>
            <a:ext cx="1938550" cy="1958197"/>
          </a:xfrm>
          <a:prstGeom prst="rect">
            <a:avLst/>
          </a:prstGeom>
        </p:spPr>
      </p:pic>
      <p:sp>
        <p:nvSpPr>
          <p:cNvPr id="5" name="文本框 4">
            <a:extLst>
              <a:ext uri="{FF2B5EF4-FFF2-40B4-BE49-F238E27FC236}">
                <a16:creationId xmlns:a16="http://schemas.microsoft.com/office/drawing/2014/main" id="{02257EE0-7DF4-F49E-F4E2-C8FD400F0679}"/>
              </a:ext>
            </a:extLst>
          </p:cNvPr>
          <p:cNvSpPr txBox="1"/>
          <p:nvPr/>
        </p:nvSpPr>
        <p:spPr>
          <a:xfrm>
            <a:off x="5149810" y="4615123"/>
            <a:ext cx="2031325" cy="369332"/>
          </a:xfrm>
          <a:prstGeom prst="rect">
            <a:avLst/>
          </a:prstGeom>
          <a:noFill/>
        </p:spPr>
        <p:txBody>
          <a:bodyPr wrap="none" rtlCol="0">
            <a:spAutoFit/>
          </a:bodyPr>
          <a:lstStyle/>
          <a:p>
            <a:r>
              <a:rPr lang="zh-CN" altLang="en-US" dirty="0"/>
              <a:t>闽南话识别小程序</a:t>
            </a:r>
          </a:p>
        </p:txBody>
      </p:sp>
      <p:pic>
        <p:nvPicPr>
          <p:cNvPr id="6" name="图片 5">
            <a:extLst>
              <a:ext uri="{FF2B5EF4-FFF2-40B4-BE49-F238E27FC236}">
                <a16:creationId xmlns:a16="http://schemas.microsoft.com/office/drawing/2014/main" id="{BF1D67EE-A8D6-8479-B7CF-3C0B7CB60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132" y="2574631"/>
            <a:ext cx="1958197" cy="1952933"/>
          </a:xfrm>
          <a:prstGeom prst="rect">
            <a:avLst/>
          </a:prstGeom>
        </p:spPr>
      </p:pic>
      <p:sp>
        <p:nvSpPr>
          <p:cNvPr id="7" name="文本框 6">
            <a:extLst>
              <a:ext uri="{FF2B5EF4-FFF2-40B4-BE49-F238E27FC236}">
                <a16:creationId xmlns:a16="http://schemas.microsoft.com/office/drawing/2014/main" id="{4002B125-CDA2-3A3B-E780-EB6C04C0B1F9}"/>
              </a:ext>
            </a:extLst>
          </p:cNvPr>
          <p:cNvSpPr txBox="1"/>
          <p:nvPr/>
        </p:nvSpPr>
        <p:spPr>
          <a:xfrm>
            <a:off x="7515420" y="4611779"/>
            <a:ext cx="2018501" cy="369332"/>
          </a:xfrm>
          <a:prstGeom prst="rect">
            <a:avLst/>
          </a:prstGeom>
          <a:noFill/>
        </p:spPr>
        <p:txBody>
          <a:bodyPr wrap="none" rtlCol="0">
            <a:spAutoFit/>
          </a:bodyPr>
          <a:lstStyle/>
          <a:p>
            <a:r>
              <a:rPr lang="en-US" altLang="zh-CN" dirty="0"/>
              <a:t>AI</a:t>
            </a:r>
            <a:r>
              <a:rPr lang="zh-CN" altLang="en-US" dirty="0"/>
              <a:t>语音合成小程序</a:t>
            </a:r>
          </a:p>
        </p:txBody>
      </p:sp>
      <p:pic>
        <p:nvPicPr>
          <p:cNvPr id="8" name="图片 7">
            <a:extLst>
              <a:ext uri="{FF2B5EF4-FFF2-40B4-BE49-F238E27FC236}">
                <a16:creationId xmlns:a16="http://schemas.microsoft.com/office/drawing/2014/main" id="{59B5C5BC-86D5-A5FF-4A8A-CC2A293204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5249" y="2554327"/>
            <a:ext cx="1958197" cy="1958197"/>
          </a:xfrm>
          <a:prstGeom prst="rect">
            <a:avLst/>
          </a:prstGeom>
        </p:spPr>
      </p:pic>
      <p:sp>
        <p:nvSpPr>
          <p:cNvPr id="9" name="文本框 8">
            <a:extLst>
              <a:ext uri="{FF2B5EF4-FFF2-40B4-BE49-F238E27FC236}">
                <a16:creationId xmlns:a16="http://schemas.microsoft.com/office/drawing/2014/main" id="{29737CBF-62EE-3124-EC7C-17E6C8C9E18A}"/>
              </a:ext>
            </a:extLst>
          </p:cNvPr>
          <p:cNvSpPr txBox="1"/>
          <p:nvPr/>
        </p:nvSpPr>
        <p:spPr>
          <a:xfrm>
            <a:off x="10042953" y="4625006"/>
            <a:ext cx="1800493" cy="369332"/>
          </a:xfrm>
          <a:prstGeom prst="rect">
            <a:avLst/>
          </a:prstGeom>
          <a:noFill/>
        </p:spPr>
        <p:txBody>
          <a:bodyPr wrap="none" rtlCol="0">
            <a:spAutoFit/>
          </a:bodyPr>
          <a:lstStyle/>
          <a:p>
            <a:r>
              <a:rPr lang="zh-CN" altLang="en-US" dirty="0"/>
              <a:t>说咱闽南话</a:t>
            </a:r>
            <a:r>
              <a:rPr lang="en-US" altLang="zh-CN" dirty="0"/>
              <a:t>APP</a:t>
            </a:r>
            <a:endParaRPr lang="zh-CN" altLang="en-US" dirty="0"/>
          </a:p>
        </p:txBody>
      </p:sp>
      <p:sp>
        <p:nvSpPr>
          <p:cNvPr id="10" name="文本框 9">
            <a:extLst>
              <a:ext uri="{FF2B5EF4-FFF2-40B4-BE49-F238E27FC236}">
                <a16:creationId xmlns:a16="http://schemas.microsoft.com/office/drawing/2014/main" id="{8ADB49F1-A9C3-4299-E978-34F016535117}"/>
              </a:ext>
            </a:extLst>
          </p:cNvPr>
          <p:cNvSpPr txBox="1"/>
          <p:nvPr/>
        </p:nvSpPr>
        <p:spPr>
          <a:xfrm>
            <a:off x="2567114" y="4643958"/>
            <a:ext cx="2364750" cy="369332"/>
          </a:xfrm>
          <a:prstGeom prst="rect">
            <a:avLst/>
          </a:prstGeom>
          <a:noFill/>
        </p:spPr>
        <p:txBody>
          <a:bodyPr wrap="none" rtlCol="0">
            <a:spAutoFit/>
          </a:bodyPr>
          <a:lstStyle/>
          <a:p>
            <a:r>
              <a:rPr lang="zh-CN" altLang="en-US" dirty="0"/>
              <a:t>普通话识别</a:t>
            </a:r>
            <a:r>
              <a:rPr lang="en-US" altLang="zh-CN" dirty="0"/>
              <a:t>Android</a:t>
            </a:r>
            <a:r>
              <a:rPr lang="zh-CN" altLang="en-US" dirty="0"/>
              <a:t>版</a:t>
            </a:r>
          </a:p>
        </p:txBody>
      </p:sp>
      <p:pic>
        <p:nvPicPr>
          <p:cNvPr id="13" name="图片 12">
            <a:extLst>
              <a:ext uri="{FF2B5EF4-FFF2-40B4-BE49-F238E27FC236}">
                <a16:creationId xmlns:a16="http://schemas.microsoft.com/office/drawing/2014/main" id="{360D1B8B-E39B-BB9D-805E-B12EF4B0D1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45" y="2456551"/>
            <a:ext cx="2280709" cy="2280709"/>
          </a:xfrm>
          <a:prstGeom prst="rect">
            <a:avLst/>
          </a:prstGeom>
        </p:spPr>
      </p:pic>
      <p:sp>
        <p:nvSpPr>
          <p:cNvPr id="14" name="文本框 13">
            <a:extLst>
              <a:ext uri="{FF2B5EF4-FFF2-40B4-BE49-F238E27FC236}">
                <a16:creationId xmlns:a16="http://schemas.microsoft.com/office/drawing/2014/main" id="{45CCCF22-2524-0EA8-9900-54822E58B490}"/>
              </a:ext>
            </a:extLst>
          </p:cNvPr>
          <p:cNvSpPr txBox="1"/>
          <p:nvPr/>
        </p:nvSpPr>
        <p:spPr>
          <a:xfrm>
            <a:off x="249032" y="4626882"/>
            <a:ext cx="2141933" cy="369332"/>
          </a:xfrm>
          <a:prstGeom prst="rect">
            <a:avLst/>
          </a:prstGeom>
          <a:noFill/>
        </p:spPr>
        <p:txBody>
          <a:bodyPr wrap="none" rtlCol="0">
            <a:spAutoFit/>
          </a:bodyPr>
          <a:lstStyle/>
          <a:p>
            <a:r>
              <a:rPr lang="zh-CN" altLang="en-US" dirty="0"/>
              <a:t>天聪听写</a:t>
            </a:r>
            <a:r>
              <a:rPr lang="en-US" altLang="zh-CN" dirty="0"/>
              <a:t>Android</a:t>
            </a:r>
            <a:r>
              <a:rPr lang="zh-CN" altLang="en-US" dirty="0"/>
              <a:t>版</a:t>
            </a:r>
          </a:p>
        </p:txBody>
      </p:sp>
      <p:pic>
        <p:nvPicPr>
          <p:cNvPr id="16" name="图片 15">
            <a:extLst>
              <a:ext uri="{FF2B5EF4-FFF2-40B4-BE49-F238E27FC236}">
                <a16:creationId xmlns:a16="http://schemas.microsoft.com/office/drawing/2014/main" id="{6D45C121-DA5D-0806-7B0D-0AB93B8EDC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3956" y="2441849"/>
            <a:ext cx="2280709" cy="2280709"/>
          </a:xfrm>
          <a:prstGeom prst="rect">
            <a:avLst/>
          </a:prstGeom>
        </p:spPr>
      </p:pic>
    </p:spTree>
    <p:extLst>
      <p:ext uri="{BB962C8B-B14F-4D97-AF65-F5344CB8AC3E}">
        <p14:creationId xmlns:p14="http://schemas.microsoft.com/office/powerpoint/2010/main" val="564744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3A097-72F1-490E-CF5E-D4D22AB1CF77}"/>
              </a:ext>
            </a:extLst>
          </p:cNvPr>
          <p:cNvSpPr>
            <a:spLocks noGrp="1"/>
          </p:cNvSpPr>
          <p:nvPr>
            <p:ph type="title"/>
          </p:nvPr>
        </p:nvSpPr>
        <p:spPr/>
        <p:txBody>
          <a:bodyPr/>
          <a:lstStyle/>
          <a:p>
            <a:r>
              <a:rPr lang="zh-CN" altLang="en-US" dirty="0"/>
              <a:t>工业系统演示</a:t>
            </a:r>
          </a:p>
        </p:txBody>
      </p:sp>
      <p:pic>
        <p:nvPicPr>
          <p:cNvPr id="5" name="内容占位符 4">
            <a:hlinkClick r:id="rId2"/>
            <a:extLst>
              <a:ext uri="{FF2B5EF4-FFF2-40B4-BE49-F238E27FC236}">
                <a16:creationId xmlns:a16="http://schemas.microsoft.com/office/drawing/2014/main" id="{8A0BCF2B-2222-E95F-D814-E5C5731BB3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3874" y="1389063"/>
            <a:ext cx="10076952" cy="4351337"/>
          </a:xfrm>
        </p:spPr>
      </p:pic>
    </p:spTree>
    <p:extLst>
      <p:ext uri="{BB962C8B-B14F-4D97-AF65-F5344CB8AC3E}">
        <p14:creationId xmlns:p14="http://schemas.microsoft.com/office/powerpoint/2010/main" val="265850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4A382-BF6B-E04F-EA5D-FC77D2A17508}"/>
              </a:ext>
            </a:extLst>
          </p:cNvPr>
          <p:cNvSpPr>
            <a:spLocks noGrp="1"/>
          </p:cNvSpPr>
          <p:nvPr>
            <p:ph type="title"/>
          </p:nvPr>
        </p:nvSpPr>
        <p:spPr/>
        <p:txBody>
          <a:bodyPr/>
          <a:lstStyle/>
          <a:p>
            <a:r>
              <a:rPr lang="en-US" altLang="zh-CN" dirty="0"/>
              <a:t>15.1 </a:t>
            </a:r>
            <a:r>
              <a:rPr lang="zh-CN" altLang="en-US" dirty="0"/>
              <a:t>应用场景</a:t>
            </a:r>
          </a:p>
        </p:txBody>
      </p:sp>
      <p:sp>
        <p:nvSpPr>
          <p:cNvPr id="4" name="矩形 3">
            <a:extLst>
              <a:ext uri="{FF2B5EF4-FFF2-40B4-BE49-F238E27FC236}">
                <a16:creationId xmlns:a16="http://schemas.microsoft.com/office/drawing/2014/main" id="{B29D6923-6AA3-C6C5-10C4-07525B1B9B72}"/>
              </a:ext>
            </a:extLst>
          </p:cNvPr>
          <p:cNvSpPr/>
          <p:nvPr/>
        </p:nvSpPr>
        <p:spPr>
          <a:xfrm>
            <a:off x="3983933" y="1785099"/>
            <a:ext cx="1864310" cy="78123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说话人日志</a:t>
            </a:r>
            <a:endParaRPr lang="en-US" altLang="zh-CN" dirty="0"/>
          </a:p>
          <a:p>
            <a:pPr algn="ctr"/>
            <a:r>
              <a:rPr lang="zh-CN" altLang="en-US" dirty="0"/>
              <a:t>（</a:t>
            </a:r>
            <a:r>
              <a:rPr lang="en-US" altLang="zh-CN" dirty="0"/>
              <a:t>SD</a:t>
            </a:r>
            <a:r>
              <a:rPr lang="zh-CN" altLang="en-US" dirty="0"/>
              <a:t>）</a:t>
            </a:r>
          </a:p>
        </p:txBody>
      </p:sp>
      <p:sp>
        <p:nvSpPr>
          <p:cNvPr id="5" name="矩形 4">
            <a:extLst>
              <a:ext uri="{FF2B5EF4-FFF2-40B4-BE49-F238E27FC236}">
                <a16:creationId xmlns:a16="http://schemas.microsoft.com/office/drawing/2014/main" id="{7CA79D07-2C50-E9B0-6CDF-5B030D030118}"/>
              </a:ext>
            </a:extLst>
          </p:cNvPr>
          <p:cNvSpPr/>
          <p:nvPr/>
        </p:nvSpPr>
        <p:spPr>
          <a:xfrm>
            <a:off x="6602710" y="1785099"/>
            <a:ext cx="1864310" cy="7812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语音识别</a:t>
            </a:r>
            <a:endParaRPr lang="en-US" altLang="zh-CN" dirty="0"/>
          </a:p>
          <a:p>
            <a:pPr algn="ctr"/>
            <a:r>
              <a:rPr lang="en-US" altLang="zh-CN" dirty="0"/>
              <a:t>(ASR)</a:t>
            </a:r>
            <a:endParaRPr lang="zh-CN" altLang="en-US" dirty="0"/>
          </a:p>
        </p:txBody>
      </p:sp>
      <p:sp>
        <p:nvSpPr>
          <p:cNvPr id="6" name="矩形 5">
            <a:extLst>
              <a:ext uri="{FF2B5EF4-FFF2-40B4-BE49-F238E27FC236}">
                <a16:creationId xmlns:a16="http://schemas.microsoft.com/office/drawing/2014/main" id="{F71F5A9A-4078-4FC7-3A2F-7574B3950A69}"/>
              </a:ext>
            </a:extLst>
          </p:cNvPr>
          <p:cNvSpPr/>
          <p:nvPr/>
        </p:nvSpPr>
        <p:spPr>
          <a:xfrm>
            <a:off x="1541625" y="1785100"/>
            <a:ext cx="1706998" cy="7812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latin typeface="等线" panose="02010600030101010101" pitchFamily="2" charset="-122"/>
                <a:ea typeface="等线" panose="02010600030101010101" pitchFamily="2" charset="-122"/>
              </a:rPr>
              <a:t>语音端点检测</a:t>
            </a:r>
            <a:endParaRPr lang="en-US" altLang="zh-CN" sz="1600" dirty="0">
              <a:latin typeface="等线" panose="02010600030101010101" pitchFamily="2" charset="-122"/>
              <a:ea typeface="等线" panose="02010600030101010101" pitchFamily="2" charset="-122"/>
            </a:endParaRPr>
          </a:p>
          <a:p>
            <a:pPr algn="ctr"/>
            <a:r>
              <a:rPr lang="zh-CN" altLang="en-US" sz="1600" dirty="0">
                <a:latin typeface="等线" panose="02010600030101010101" pitchFamily="2" charset="-122"/>
                <a:ea typeface="等线" panose="02010600030101010101" pitchFamily="2" charset="-122"/>
              </a:rPr>
              <a:t>（</a:t>
            </a:r>
            <a:r>
              <a:rPr lang="en-US" altLang="zh-CN" sz="1600" dirty="0">
                <a:latin typeface="等线" panose="02010600030101010101" pitchFamily="2" charset="-122"/>
                <a:ea typeface="等线" panose="02010600030101010101" pitchFamily="2" charset="-122"/>
              </a:rPr>
              <a:t>VAD</a:t>
            </a:r>
            <a:r>
              <a:rPr lang="zh-CN" altLang="en-US" sz="1600" dirty="0">
                <a:latin typeface="等线" panose="02010600030101010101" pitchFamily="2" charset="-122"/>
                <a:ea typeface="等线" panose="02010600030101010101" pitchFamily="2" charset="-122"/>
              </a:rPr>
              <a:t>）</a:t>
            </a:r>
          </a:p>
        </p:txBody>
      </p:sp>
      <p:pic>
        <p:nvPicPr>
          <p:cNvPr id="7" name="Picture 1" descr="C:\Users\HQY\AppData\Roaming\Tencent\Users\644015787\QQ\WinTemp\RichOle\%LC}CRZ0]I}0{FA_TR(%J69.png">
            <a:extLst>
              <a:ext uri="{FF2B5EF4-FFF2-40B4-BE49-F238E27FC236}">
                <a16:creationId xmlns:a16="http://schemas.microsoft.com/office/drawing/2014/main" id="{15B5D71B-AA3C-93F3-5D06-DA889F715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5" y="1893598"/>
            <a:ext cx="1211424" cy="59567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a:extLst>
              <a:ext uri="{FF2B5EF4-FFF2-40B4-BE49-F238E27FC236}">
                <a16:creationId xmlns:a16="http://schemas.microsoft.com/office/drawing/2014/main" id="{B49C007C-D82A-0FBA-65D9-1ABB4A77A13F}"/>
              </a:ext>
            </a:extLst>
          </p:cNvPr>
          <p:cNvCxnSpPr>
            <a:cxnSpLocks/>
            <a:stCxn id="6" idx="3"/>
            <a:endCxn id="4" idx="1"/>
          </p:cNvCxnSpPr>
          <p:nvPr/>
        </p:nvCxnSpPr>
        <p:spPr>
          <a:xfrm>
            <a:off x="3248623" y="2175717"/>
            <a:ext cx="73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6">
            <a:extLst>
              <a:ext uri="{FF2B5EF4-FFF2-40B4-BE49-F238E27FC236}">
                <a16:creationId xmlns:a16="http://schemas.microsoft.com/office/drawing/2014/main" id="{FA6C2F0D-0724-C8A8-38F2-B88968F0FACC}"/>
              </a:ext>
            </a:extLst>
          </p:cNvPr>
          <p:cNvSpPr txBox="1"/>
          <p:nvPr/>
        </p:nvSpPr>
        <p:spPr>
          <a:xfrm>
            <a:off x="1996368" y="2887313"/>
            <a:ext cx="7531344" cy="701039"/>
          </a:xfrm>
          <a:prstGeom prst="rect">
            <a:avLst/>
          </a:prstGeom>
          <a:noFill/>
        </p:spPr>
        <p:txBody>
          <a:bodyPr wrap="square" rtlCol="0">
            <a:spAutoFit/>
          </a:bodyPr>
          <a:lstStyle/>
          <a:p>
            <a:r>
              <a:rPr lang="zh-CN" altLang="en-US" dirty="0"/>
              <a:t>说话人分割聚类：给定一个包含多人交替说话的语音，系统需要判断每个时间段是谁在说话。</a:t>
            </a:r>
          </a:p>
        </p:txBody>
      </p:sp>
      <p:sp>
        <p:nvSpPr>
          <p:cNvPr id="10" name="矩形: 圆角 12">
            <a:extLst>
              <a:ext uri="{FF2B5EF4-FFF2-40B4-BE49-F238E27FC236}">
                <a16:creationId xmlns:a16="http://schemas.microsoft.com/office/drawing/2014/main" id="{B0D927D3-98BA-2714-2412-EED991DDD062}"/>
              </a:ext>
            </a:extLst>
          </p:cNvPr>
          <p:cNvSpPr/>
          <p:nvPr/>
        </p:nvSpPr>
        <p:spPr>
          <a:xfrm>
            <a:off x="4844370" y="6174973"/>
            <a:ext cx="2025650" cy="368935"/>
          </a:xfrm>
          <a:prstGeom prst="roundRect">
            <a:avLst/>
          </a:prstGeom>
          <a:solidFill>
            <a:schemeClr val="accent5">
              <a:lumMod val="40000"/>
              <a:lumOff val="60000"/>
            </a:schemeClr>
          </a:solidFill>
          <a:ln w="28575">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vert="horz" rtlCol="0" anchor="ctr"/>
          <a:lstStyle/>
          <a:p>
            <a:pPr algn="ctr"/>
            <a:r>
              <a:rPr lang="zh-CN" altLang="en-US" sz="1350" b="1" dirty="0">
                <a:solidFill>
                  <a:schemeClr val="tx1"/>
                </a:solidFill>
                <a:latin typeface="Times New Roman" panose="02020603050405020304" charset="0"/>
                <a:cs typeface="Times New Roman" panose="02020603050405020304" charset="0"/>
              </a:rPr>
              <a:t>说话人日志系统</a:t>
            </a:r>
          </a:p>
        </p:txBody>
      </p:sp>
      <p:cxnSp>
        <p:nvCxnSpPr>
          <p:cNvPr id="11" name="直接箭头连接符 7">
            <a:extLst>
              <a:ext uri="{FF2B5EF4-FFF2-40B4-BE49-F238E27FC236}">
                <a16:creationId xmlns:a16="http://schemas.microsoft.com/office/drawing/2014/main" id="{E607CFA0-AE86-2841-0AD7-277719B4A211}"/>
              </a:ext>
            </a:extLst>
          </p:cNvPr>
          <p:cNvCxnSpPr>
            <a:cxnSpLocks/>
            <a:endCxn id="10" idx="1"/>
          </p:cNvCxnSpPr>
          <p:nvPr/>
        </p:nvCxnSpPr>
        <p:spPr>
          <a:xfrm>
            <a:off x="4273115" y="6359758"/>
            <a:ext cx="5710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4">
            <a:extLst>
              <a:ext uri="{FF2B5EF4-FFF2-40B4-BE49-F238E27FC236}">
                <a16:creationId xmlns:a16="http://schemas.microsoft.com/office/drawing/2014/main" id="{29DD1EDC-8874-B577-D6C7-A5BC1D58EC3C}"/>
              </a:ext>
            </a:extLst>
          </p:cNvPr>
          <p:cNvCxnSpPr>
            <a:cxnSpLocks/>
          </p:cNvCxnSpPr>
          <p:nvPr/>
        </p:nvCxnSpPr>
        <p:spPr>
          <a:xfrm>
            <a:off x="6870432" y="6352138"/>
            <a:ext cx="5710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8">
            <a:extLst>
              <a:ext uri="{FF2B5EF4-FFF2-40B4-BE49-F238E27FC236}">
                <a16:creationId xmlns:a16="http://schemas.microsoft.com/office/drawing/2014/main" id="{0B977F8A-72BE-4E4E-9FBF-98CBEA1D36FD}"/>
              </a:ext>
            </a:extLst>
          </p:cNvPr>
          <p:cNvSpPr txBox="1"/>
          <p:nvPr/>
        </p:nvSpPr>
        <p:spPr>
          <a:xfrm>
            <a:off x="2690119" y="5685498"/>
            <a:ext cx="640080" cy="396240"/>
          </a:xfrm>
          <a:prstGeom prst="rect">
            <a:avLst/>
          </a:prstGeom>
          <a:noFill/>
        </p:spPr>
        <p:txBody>
          <a:bodyPr wrap="none" rtlCol="0">
            <a:spAutoFit/>
          </a:bodyPr>
          <a:lstStyle/>
          <a:p>
            <a:r>
              <a:rPr lang="zh-CN" altLang="en-US" dirty="0"/>
              <a:t>音频</a:t>
            </a:r>
          </a:p>
        </p:txBody>
      </p:sp>
      <p:sp>
        <p:nvSpPr>
          <p:cNvPr id="14" name="文本框 25">
            <a:extLst>
              <a:ext uri="{FF2B5EF4-FFF2-40B4-BE49-F238E27FC236}">
                <a16:creationId xmlns:a16="http://schemas.microsoft.com/office/drawing/2014/main" id="{ADCCC807-D708-F779-E754-6EB986DE5A3C}"/>
              </a:ext>
            </a:extLst>
          </p:cNvPr>
          <p:cNvSpPr txBox="1"/>
          <p:nvPr/>
        </p:nvSpPr>
        <p:spPr>
          <a:xfrm>
            <a:off x="8332742" y="5627713"/>
            <a:ext cx="1097280" cy="396240"/>
          </a:xfrm>
          <a:prstGeom prst="rect">
            <a:avLst/>
          </a:prstGeom>
          <a:noFill/>
        </p:spPr>
        <p:txBody>
          <a:bodyPr wrap="none" rtlCol="0">
            <a:spAutoFit/>
          </a:bodyPr>
          <a:lstStyle/>
          <a:p>
            <a:r>
              <a:rPr lang="zh-CN" altLang="en-US" dirty="0"/>
              <a:t>分割信息</a:t>
            </a:r>
          </a:p>
        </p:txBody>
      </p:sp>
      <p:pic>
        <p:nvPicPr>
          <p:cNvPr id="15" name="图片 99">
            <a:extLst>
              <a:ext uri="{FF2B5EF4-FFF2-40B4-BE49-F238E27FC236}">
                <a16:creationId xmlns:a16="http://schemas.microsoft.com/office/drawing/2014/main" id="{13002D7A-BE62-F477-0990-2983AE3578CE}"/>
              </a:ext>
            </a:extLst>
          </p:cNvPr>
          <p:cNvPicPr>
            <a:picLocks/>
          </p:cNvPicPr>
          <p:nvPr/>
        </p:nvPicPr>
        <p:blipFill>
          <a:blip r:embed="rId4"/>
          <a:stretch>
            <a:fillRect/>
          </a:stretch>
        </p:blipFill>
        <p:spPr>
          <a:xfrm>
            <a:off x="4345895" y="3654658"/>
            <a:ext cx="3188970" cy="1972945"/>
          </a:xfrm>
          <a:prstGeom prst="rect">
            <a:avLst/>
          </a:prstGeom>
          <a:noFill/>
          <a:ln w="9525">
            <a:noFill/>
          </a:ln>
        </p:spPr>
      </p:pic>
      <p:pic>
        <p:nvPicPr>
          <p:cNvPr id="16" name="图片 3">
            <a:extLst>
              <a:ext uri="{FF2B5EF4-FFF2-40B4-BE49-F238E27FC236}">
                <a16:creationId xmlns:a16="http://schemas.microsoft.com/office/drawing/2014/main" id="{31EE6714-A3D2-0DED-A10A-92B781A68014}"/>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l="2881" t="52907" r="758"/>
          <a:stretch>
            <a:fillRect/>
          </a:stretch>
        </p:blipFill>
        <p:spPr>
          <a:xfrm>
            <a:off x="7441520" y="5981933"/>
            <a:ext cx="2878455" cy="755650"/>
          </a:xfrm>
          <a:prstGeom prst="rect">
            <a:avLst/>
          </a:prstGeom>
        </p:spPr>
      </p:pic>
      <p:pic>
        <p:nvPicPr>
          <p:cNvPr id="17" name="图片 9" descr="图片1">
            <a:extLst>
              <a:ext uri="{FF2B5EF4-FFF2-40B4-BE49-F238E27FC236}">
                <a16:creationId xmlns:a16="http://schemas.microsoft.com/office/drawing/2014/main" id="{BFE6CA6C-0695-91EE-73B8-D1F4C49BDEC6}"/>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l="1462" t="47970"/>
          <a:stretch>
            <a:fillRect/>
          </a:stretch>
        </p:blipFill>
        <p:spPr>
          <a:xfrm>
            <a:off x="1897335" y="6053688"/>
            <a:ext cx="2635250" cy="650240"/>
          </a:xfrm>
          <a:prstGeom prst="rect">
            <a:avLst/>
          </a:prstGeom>
        </p:spPr>
      </p:pic>
      <p:pic>
        <p:nvPicPr>
          <p:cNvPr id="18" name="图片 2" descr="8e5189737b5e74fc9e7a918719baa71f">
            <a:extLst>
              <a:ext uri="{FF2B5EF4-FFF2-40B4-BE49-F238E27FC236}">
                <a16:creationId xmlns:a16="http://schemas.microsoft.com/office/drawing/2014/main" id="{72ED7E35-D1B1-74E0-05BC-119C48C761B5}"/>
              </a:ext>
            </a:extLst>
          </p:cNvPr>
          <p:cNvPicPr>
            <a:picLocks noChangeAspect="1"/>
          </p:cNvPicPr>
          <p:nvPr>
            <p:custDataLst>
              <p:tags r:id="rId1"/>
            </p:custDataLst>
          </p:nvPr>
        </p:nvPicPr>
        <p:blipFill>
          <a:blip r:embed="rId7"/>
          <a:stretch>
            <a:fillRect/>
          </a:stretch>
        </p:blipFill>
        <p:spPr>
          <a:xfrm>
            <a:off x="4422095" y="3870558"/>
            <a:ext cx="3036570" cy="1412240"/>
          </a:xfrm>
          <a:prstGeom prst="rect">
            <a:avLst/>
          </a:prstGeom>
        </p:spPr>
      </p:pic>
      <p:pic>
        <p:nvPicPr>
          <p:cNvPr id="19" name="图片 1">
            <a:extLst>
              <a:ext uri="{FF2B5EF4-FFF2-40B4-BE49-F238E27FC236}">
                <a16:creationId xmlns:a16="http://schemas.microsoft.com/office/drawing/2014/main" id="{D8BB9833-C26A-32DA-245A-4F44AC31921E}"/>
              </a:ext>
            </a:extLst>
          </p:cNvPr>
          <p:cNvPicPr>
            <a:picLocks noChangeAspect="1"/>
          </p:cNvPicPr>
          <p:nvPr/>
        </p:nvPicPr>
        <p:blipFill>
          <a:blip r:embed="rId8"/>
          <a:srcRect t="10525" r="1210" b="13058"/>
          <a:stretch>
            <a:fillRect/>
          </a:stretch>
        </p:blipFill>
        <p:spPr>
          <a:xfrm>
            <a:off x="2401525" y="3654658"/>
            <a:ext cx="1296035" cy="2088515"/>
          </a:xfrm>
          <a:prstGeom prst="rect">
            <a:avLst/>
          </a:prstGeom>
        </p:spPr>
      </p:pic>
      <p:pic>
        <p:nvPicPr>
          <p:cNvPr id="20" name="图片 4">
            <a:extLst>
              <a:ext uri="{FF2B5EF4-FFF2-40B4-BE49-F238E27FC236}">
                <a16:creationId xmlns:a16="http://schemas.microsoft.com/office/drawing/2014/main" id="{87B055F3-686F-E260-7E28-F1C711100797}"/>
              </a:ext>
            </a:extLst>
          </p:cNvPr>
          <p:cNvPicPr>
            <a:picLocks noChangeAspect="1"/>
          </p:cNvPicPr>
          <p:nvPr/>
        </p:nvPicPr>
        <p:blipFill>
          <a:blip r:embed="rId9"/>
          <a:srcRect l="-1462" t="12376" r="4236" b="13490"/>
          <a:stretch>
            <a:fillRect/>
          </a:stretch>
        </p:blipFill>
        <p:spPr>
          <a:xfrm>
            <a:off x="7946345" y="3683868"/>
            <a:ext cx="1224280" cy="1943735"/>
          </a:xfrm>
          <a:prstGeom prst="rect">
            <a:avLst/>
          </a:prstGeom>
        </p:spPr>
      </p:pic>
      <p:sp>
        <p:nvSpPr>
          <p:cNvPr id="21" name="矩形 20">
            <a:extLst>
              <a:ext uri="{FF2B5EF4-FFF2-40B4-BE49-F238E27FC236}">
                <a16:creationId xmlns:a16="http://schemas.microsoft.com/office/drawing/2014/main" id="{1477A6B8-0BDC-0EF5-6E15-A24AF804BF37}"/>
              </a:ext>
            </a:extLst>
          </p:cNvPr>
          <p:cNvSpPr/>
          <p:nvPr/>
        </p:nvSpPr>
        <p:spPr>
          <a:xfrm>
            <a:off x="9202330" y="1783065"/>
            <a:ext cx="1864310" cy="7812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识别后处理</a:t>
            </a:r>
            <a:endParaRPr lang="en-US" altLang="zh-CN" dirty="0"/>
          </a:p>
        </p:txBody>
      </p:sp>
      <p:cxnSp>
        <p:nvCxnSpPr>
          <p:cNvPr id="22" name="直接箭头连接符 21">
            <a:extLst>
              <a:ext uri="{FF2B5EF4-FFF2-40B4-BE49-F238E27FC236}">
                <a16:creationId xmlns:a16="http://schemas.microsoft.com/office/drawing/2014/main" id="{A5448728-3ECD-3A8A-A6AA-23206CAC4C3D}"/>
              </a:ext>
            </a:extLst>
          </p:cNvPr>
          <p:cNvCxnSpPr>
            <a:cxnSpLocks/>
          </p:cNvCxnSpPr>
          <p:nvPr/>
        </p:nvCxnSpPr>
        <p:spPr>
          <a:xfrm>
            <a:off x="5857195" y="2175716"/>
            <a:ext cx="73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7624B74-D68B-BB7D-48A6-5D72B75C98CF}"/>
              </a:ext>
            </a:extLst>
          </p:cNvPr>
          <p:cNvCxnSpPr>
            <a:cxnSpLocks/>
          </p:cNvCxnSpPr>
          <p:nvPr/>
        </p:nvCxnSpPr>
        <p:spPr>
          <a:xfrm>
            <a:off x="8467020" y="2175716"/>
            <a:ext cx="735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9913C90-B890-B489-1CDE-F5AA5D3377FA}"/>
              </a:ext>
            </a:extLst>
          </p:cNvPr>
          <p:cNvCxnSpPr>
            <a:stCxn id="21" idx="3"/>
          </p:cNvCxnSpPr>
          <p:nvPr/>
        </p:nvCxnSpPr>
        <p:spPr>
          <a:xfrm flipV="1">
            <a:off x="11066640" y="2173681"/>
            <a:ext cx="56310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2051C0F-6835-100F-8670-09DCC0385873}"/>
              </a:ext>
            </a:extLst>
          </p:cNvPr>
          <p:cNvSpPr txBox="1"/>
          <p:nvPr/>
        </p:nvSpPr>
        <p:spPr>
          <a:xfrm>
            <a:off x="11093970" y="1783064"/>
            <a:ext cx="1107996" cy="369332"/>
          </a:xfrm>
          <a:prstGeom prst="rect">
            <a:avLst/>
          </a:prstGeom>
          <a:noFill/>
        </p:spPr>
        <p:txBody>
          <a:bodyPr wrap="none" rtlCol="0">
            <a:spAutoFit/>
          </a:bodyPr>
          <a:lstStyle/>
          <a:p>
            <a:r>
              <a:rPr lang="zh-CN" altLang="en-US" dirty="0"/>
              <a:t>输出结果</a:t>
            </a:r>
          </a:p>
        </p:txBody>
      </p:sp>
      <p:cxnSp>
        <p:nvCxnSpPr>
          <p:cNvPr id="26" name="直接箭头连接符 25">
            <a:extLst>
              <a:ext uri="{FF2B5EF4-FFF2-40B4-BE49-F238E27FC236}">
                <a16:creationId xmlns:a16="http://schemas.microsoft.com/office/drawing/2014/main" id="{747BAAB6-CE3B-777D-80BF-16160BE4BCF3}"/>
              </a:ext>
            </a:extLst>
          </p:cNvPr>
          <p:cNvCxnSpPr>
            <a:stCxn id="7" idx="3"/>
            <a:endCxn id="6" idx="1"/>
          </p:cNvCxnSpPr>
          <p:nvPr/>
        </p:nvCxnSpPr>
        <p:spPr>
          <a:xfrm flipV="1">
            <a:off x="1275439" y="2175717"/>
            <a:ext cx="266186" cy="15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49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CF8F607-340E-B927-D761-0A29D0B7FC8B}"/>
              </a:ext>
            </a:extLst>
          </p:cNvPr>
          <p:cNvSpPr/>
          <p:nvPr/>
        </p:nvSpPr>
        <p:spPr>
          <a:xfrm>
            <a:off x="914400" y="2142099"/>
            <a:ext cx="1411550"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传统混合模型</a:t>
            </a:r>
            <a:endParaRPr lang="en-US" altLang="zh-CN" sz="1400" dirty="0"/>
          </a:p>
          <a:p>
            <a:pPr algn="ctr"/>
            <a:r>
              <a:rPr lang="zh-CN" altLang="en-US" sz="1400" dirty="0"/>
              <a:t>（</a:t>
            </a:r>
            <a:r>
              <a:rPr lang="en-US" altLang="zh-CN" sz="1400" dirty="0"/>
              <a:t>Kaldi</a:t>
            </a:r>
            <a:r>
              <a:rPr lang="zh-CN" altLang="en-US" sz="1400" dirty="0"/>
              <a:t>）</a:t>
            </a:r>
          </a:p>
        </p:txBody>
      </p:sp>
      <p:sp>
        <p:nvSpPr>
          <p:cNvPr id="5" name="矩形 4">
            <a:extLst>
              <a:ext uri="{FF2B5EF4-FFF2-40B4-BE49-F238E27FC236}">
                <a16:creationId xmlns:a16="http://schemas.microsoft.com/office/drawing/2014/main" id="{FA0156B3-AE35-09C6-99B3-488293F931DF}"/>
              </a:ext>
            </a:extLst>
          </p:cNvPr>
          <p:cNvSpPr/>
          <p:nvPr/>
        </p:nvSpPr>
        <p:spPr>
          <a:xfrm>
            <a:off x="3108663" y="1556742"/>
            <a:ext cx="1259148" cy="387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加快响应速度</a:t>
            </a:r>
          </a:p>
        </p:txBody>
      </p:sp>
      <p:sp>
        <p:nvSpPr>
          <p:cNvPr id="6" name="矩形 5">
            <a:extLst>
              <a:ext uri="{FF2B5EF4-FFF2-40B4-BE49-F238E27FC236}">
                <a16:creationId xmlns:a16="http://schemas.microsoft.com/office/drawing/2014/main" id="{A2C78964-C238-248E-BD1B-6570E12C2D27}"/>
              </a:ext>
            </a:extLst>
          </p:cNvPr>
          <p:cNvSpPr/>
          <p:nvPr/>
        </p:nvSpPr>
        <p:spPr>
          <a:xfrm>
            <a:off x="3108662" y="2168732"/>
            <a:ext cx="1259149" cy="387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定制语言模型</a:t>
            </a:r>
          </a:p>
        </p:txBody>
      </p:sp>
      <p:sp>
        <p:nvSpPr>
          <p:cNvPr id="7" name="矩形 6">
            <a:extLst>
              <a:ext uri="{FF2B5EF4-FFF2-40B4-BE49-F238E27FC236}">
                <a16:creationId xmlns:a16="http://schemas.microsoft.com/office/drawing/2014/main" id="{D79244F4-C26F-4603-C79C-8883EC251C63}"/>
              </a:ext>
            </a:extLst>
          </p:cNvPr>
          <p:cNvSpPr/>
          <p:nvPr/>
        </p:nvSpPr>
        <p:spPr>
          <a:xfrm>
            <a:off x="3108663" y="2780722"/>
            <a:ext cx="1259150" cy="387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定制声学模型</a:t>
            </a:r>
          </a:p>
        </p:txBody>
      </p:sp>
      <p:sp>
        <p:nvSpPr>
          <p:cNvPr id="8" name="矩形 7">
            <a:extLst>
              <a:ext uri="{FF2B5EF4-FFF2-40B4-BE49-F238E27FC236}">
                <a16:creationId xmlns:a16="http://schemas.microsoft.com/office/drawing/2014/main" id="{29C5C820-8878-641F-C124-D8E76E01A78A}"/>
              </a:ext>
            </a:extLst>
          </p:cNvPr>
          <p:cNvSpPr/>
          <p:nvPr/>
        </p:nvSpPr>
        <p:spPr>
          <a:xfrm>
            <a:off x="5194917" y="2248953"/>
            <a:ext cx="1127464"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t>SDK</a:t>
            </a:r>
            <a:r>
              <a:rPr lang="zh-CN" altLang="en-US" sz="1400" dirty="0"/>
              <a:t>封装</a:t>
            </a:r>
          </a:p>
        </p:txBody>
      </p:sp>
      <p:sp>
        <p:nvSpPr>
          <p:cNvPr id="9" name="矩形 8">
            <a:extLst>
              <a:ext uri="{FF2B5EF4-FFF2-40B4-BE49-F238E27FC236}">
                <a16:creationId xmlns:a16="http://schemas.microsoft.com/office/drawing/2014/main" id="{E4E86E24-A406-F9B7-1718-435FD0FF685D}"/>
              </a:ext>
            </a:extLst>
          </p:cNvPr>
          <p:cNvSpPr/>
          <p:nvPr/>
        </p:nvSpPr>
        <p:spPr>
          <a:xfrm>
            <a:off x="914400" y="4362906"/>
            <a:ext cx="1411550"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端到端模型</a:t>
            </a:r>
            <a:endParaRPr lang="en-US" altLang="zh-CN" sz="1400" dirty="0"/>
          </a:p>
          <a:p>
            <a:pPr algn="ctr"/>
            <a:r>
              <a:rPr lang="zh-CN" altLang="en-US" sz="1400" dirty="0"/>
              <a:t>（</a:t>
            </a:r>
            <a:r>
              <a:rPr lang="en-US" altLang="zh-CN" sz="1400" dirty="0" err="1"/>
              <a:t>WeNet</a:t>
            </a:r>
            <a:r>
              <a:rPr lang="zh-CN" altLang="en-US" sz="1400" dirty="0"/>
              <a:t>）</a:t>
            </a:r>
          </a:p>
        </p:txBody>
      </p:sp>
      <p:sp>
        <p:nvSpPr>
          <p:cNvPr id="10" name="矩形 9">
            <a:extLst>
              <a:ext uri="{FF2B5EF4-FFF2-40B4-BE49-F238E27FC236}">
                <a16:creationId xmlns:a16="http://schemas.microsoft.com/office/drawing/2014/main" id="{0333D4FD-6DD0-6305-E203-17338C5E3056}"/>
              </a:ext>
            </a:extLst>
          </p:cNvPr>
          <p:cNvSpPr/>
          <p:nvPr/>
        </p:nvSpPr>
        <p:spPr>
          <a:xfrm>
            <a:off x="3108663" y="3830540"/>
            <a:ext cx="1259148" cy="387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模型量化</a:t>
            </a:r>
          </a:p>
        </p:txBody>
      </p:sp>
      <p:sp>
        <p:nvSpPr>
          <p:cNvPr id="11" name="矩形 10">
            <a:extLst>
              <a:ext uri="{FF2B5EF4-FFF2-40B4-BE49-F238E27FC236}">
                <a16:creationId xmlns:a16="http://schemas.microsoft.com/office/drawing/2014/main" id="{854259E7-8F67-2EE8-8979-9BB464AC989C}"/>
              </a:ext>
            </a:extLst>
          </p:cNvPr>
          <p:cNvSpPr/>
          <p:nvPr/>
        </p:nvSpPr>
        <p:spPr>
          <a:xfrm>
            <a:off x="3108663" y="4442530"/>
            <a:ext cx="1259148" cy="387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知识蒸馏</a:t>
            </a:r>
          </a:p>
        </p:txBody>
      </p:sp>
      <p:sp>
        <p:nvSpPr>
          <p:cNvPr id="12" name="矩形 11">
            <a:extLst>
              <a:ext uri="{FF2B5EF4-FFF2-40B4-BE49-F238E27FC236}">
                <a16:creationId xmlns:a16="http://schemas.microsoft.com/office/drawing/2014/main" id="{98958B52-D187-43CF-F40A-873CE39596EF}"/>
              </a:ext>
            </a:extLst>
          </p:cNvPr>
          <p:cNvSpPr/>
          <p:nvPr/>
        </p:nvSpPr>
        <p:spPr>
          <a:xfrm>
            <a:off x="3108663" y="5054520"/>
            <a:ext cx="1259148" cy="3874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热词增强</a:t>
            </a:r>
          </a:p>
        </p:txBody>
      </p:sp>
      <p:sp>
        <p:nvSpPr>
          <p:cNvPr id="13" name="矩形 12">
            <a:extLst>
              <a:ext uri="{FF2B5EF4-FFF2-40B4-BE49-F238E27FC236}">
                <a16:creationId xmlns:a16="http://schemas.microsoft.com/office/drawing/2014/main" id="{A826133B-338B-EBF9-1E19-4B3A6D027140}"/>
              </a:ext>
            </a:extLst>
          </p:cNvPr>
          <p:cNvSpPr/>
          <p:nvPr/>
        </p:nvSpPr>
        <p:spPr>
          <a:xfrm>
            <a:off x="5194917" y="4353381"/>
            <a:ext cx="1127464"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dirty="0"/>
              <a:t>SDK</a:t>
            </a:r>
            <a:r>
              <a:rPr lang="zh-CN" altLang="en-US" sz="1400" dirty="0"/>
              <a:t>封装</a:t>
            </a:r>
          </a:p>
        </p:txBody>
      </p:sp>
      <p:sp>
        <p:nvSpPr>
          <p:cNvPr id="14" name="矩形 13">
            <a:extLst>
              <a:ext uri="{FF2B5EF4-FFF2-40B4-BE49-F238E27FC236}">
                <a16:creationId xmlns:a16="http://schemas.microsoft.com/office/drawing/2014/main" id="{9DF682C9-E430-2913-B2A4-A03E7F72B67B}"/>
              </a:ext>
            </a:extLst>
          </p:cNvPr>
          <p:cNvSpPr/>
          <p:nvPr/>
        </p:nvSpPr>
        <p:spPr>
          <a:xfrm>
            <a:off x="2956264" y="1327777"/>
            <a:ext cx="1535837" cy="20821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5" name="直接箭头连接符 14">
            <a:extLst>
              <a:ext uri="{FF2B5EF4-FFF2-40B4-BE49-F238E27FC236}">
                <a16:creationId xmlns:a16="http://schemas.microsoft.com/office/drawing/2014/main" id="{6CE7FE85-8A68-C66F-E4BC-73624BDE5802}"/>
              </a:ext>
            </a:extLst>
          </p:cNvPr>
          <p:cNvCxnSpPr>
            <a:cxnSpLocks/>
          </p:cNvCxnSpPr>
          <p:nvPr/>
        </p:nvCxnSpPr>
        <p:spPr>
          <a:xfrm flipV="1">
            <a:off x="2325950" y="2353887"/>
            <a:ext cx="630314" cy="8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F7B6CFCB-F6FE-455F-F7AC-67B3A0D66B9C}"/>
              </a:ext>
            </a:extLst>
          </p:cNvPr>
          <p:cNvCxnSpPr>
            <a:cxnSpLocks/>
          </p:cNvCxnSpPr>
          <p:nvPr/>
        </p:nvCxnSpPr>
        <p:spPr>
          <a:xfrm>
            <a:off x="4492101" y="2379280"/>
            <a:ext cx="702816" cy="1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矩形 16">
            <a:extLst>
              <a:ext uri="{FF2B5EF4-FFF2-40B4-BE49-F238E27FC236}">
                <a16:creationId xmlns:a16="http://schemas.microsoft.com/office/drawing/2014/main" id="{0EDF4D87-89DA-B36C-DBAA-71F4B2AE2F06}"/>
              </a:ext>
            </a:extLst>
          </p:cNvPr>
          <p:cNvSpPr/>
          <p:nvPr/>
        </p:nvSpPr>
        <p:spPr>
          <a:xfrm>
            <a:off x="2956263" y="3553549"/>
            <a:ext cx="1535837" cy="208217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8" name="直接箭头连接符 17">
            <a:extLst>
              <a:ext uri="{FF2B5EF4-FFF2-40B4-BE49-F238E27FC236}">
                <a16:creationId xmlns:a16="http://schemas.microsoft.com/office/drawing/2014/main" id="{B20A50A5-8584-6CC0-14D5-C2A35D27CFFB}"/>
              </a:ext>
            </a:extLst>
          </p:cNvPr>
          <p:cNvCxnSpPr>
            <a:cxnSpLocks/>
          </p:cNvCxnSpPr>
          <p:nvPr/>
        </p:nvCxnSpPr>
        <p:spPr>
          <a:xfrm flipV="1">
            <a:off x="2325950" y="4579659"/>
            <a:ext cx="630313" cy="3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712A85BA-858A-C723-DCE4-723A0F2D35CE}"/>
              </a:ext>
            </a:extLst>
          </p:cNvPr>
          <p:cNvCxnSpPr>
            <a:cxnSpLocks/>
          </p:cNvCxnSpPr>
          <p:nvPr/>
        </p:nvCxnSpPr>
        <p:spPr>
          <a:xfrm flipV="1">
            <a:off x="4492100" y="4573662"/>
            <a:ext cx="702817" cy="5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3ED70A99-4B0D-D177-3A76-6EAA485D39C4}"/>
              </a:ext>
            </a:extLst>
          </p:cNvPr>
          <p:cNvSpPr/>
          <p:nvPr/>
        </p:nvSpPr>
        <p:spPr>
          <a:xfrm>
            <a:off x="7179071" y="1321484"/>
            <a:ext cx="1127464"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嵌入式移植</a:t>
            </a:r>
          </a:p>
        </p:txBody>
      </p:sp>
      <p:sp>
        <p:nvSpPr>
          <p:cNvPr id="21" name="矩形 20">
            <a:extLst>
              <a:ext uri="{FF2B5EF4-FFF2-40B4-BE49-F238E27FC236}">
                <a16:creationId xmlns:a16="http://schemas.microsoft.com/office/drawing/2014/main" id="{EE6FF000-825F-3710-5CF6-869497202DB7}"/>
              </a:ext>
            </a:extLst>
          </p:cNvPr>
          <p:cNvSpPr/>
          <p:nvPr/>
        </p:nvSpPr>
        <p:spPr>
          <a:xfrm>
            <a:off x="7179071" y="3293050"/>
            <a:ext cx="1127464"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语音云平台</a:t>
            </a:r>
          </a:p>
        </p:txBody>
      </p:sp>
      <p:sp>
        <p:nvSpPr>
          <p:cNvPr id="22" name="矩形 21">
            <a:extLst>
              <a:ext uri="{FF2B5EF4-FFF2-40B4-BE49-F238E27FC236}">
                <a16:creationId xmlns:a16="http://schemas.microsoft.com/office/drawing/2014/main" id="{7BBE8B94-DE51-195F-415B-F8AAD1AF4018}"/>
              </a:ext>
            </a:extLst>
          </p:cNvPr>
          <p:cNvSpPr/>
          <p:nvPr/>
        </p:nvSpPr>
        <p:spPr>
          <a:xfrm>
            <a:off x="7179071" y="5289498"/>
            <a:ext cx="1127464" cy="4705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端侧部署</a:t>
            </a:r>
          </a:p>
        </p:txBody>
      </p:sp>
      <p:cxnSp>
        <p:nvCxnSpPr>
          <p:cNvPr id="23" name="直接箭头连接符 22">
            <a:extLst>
              <a:ext uri="{FF2B5EF4-FFF2-40B4-BE49-F238E27FC236}">
                <a16:creationId xmlns:a16="http://schemas.microsoft.com/office/drawing/2014/main" id="{16A19D3B-C2C4-6FE3-A798-D1C9BE9D4D41}"/>
              </a:ext>
            </a:extLst>
          </p:cNvPr>
          <p:cNvCxnSpPr>
            <a:stCxn id="8" idx="3"/>
            <a:endCxn id="20" idx="1"/>
          </p:cNvCxnSpPr>
          <p:nvPr/>
        </p:nvCxnSpPr>
        <p:spPr>
          <a:xfrm flipV="1">
            <a:off x="6322381" y="1556742"/>
            <a:ext cx="856690" cy="9274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C9F1B6C7-1FD1-8F8F-C004-62BA5E8AB637}"/>
              </a:ext>
            </a:extLst>
          </p:cNvPr>
          <p:cNvCxnSpPr>
            <a:stCxn id="8" idx="3"/>
            <a:endCxn id="21" idx="1"/>
          </p:cNvCxnSpPr>
          <p:nvPr/>
        </p:nvCxnSpPr>
        <p:spPr>
          <a:xfrm>
            <a:off x="6322381" y="2484211"/>
            <a:ext cx="856690" cy="10440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16A8BFB2-686E-DF6F-F5EF-2EBE7F2468D8}"/>
              </a:ext>
            </a:extLst>
          </p:cNvPr>
          <p:cNvCxnSpPr>
            <a:stCxn id="13" idx="3"/>
            <a:endCxn id="21" idx="1"/>
          </p:cNvCxnSpPr>
          <p:nvPr/>
        </p:nvCxnSpPr>
        <p:spPr>
          <a:xfrm flipV="1">
            <a:off x="6322381" y="3528308"/>
            <a:ext cx="856690" cy="1060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CD44ABCF-B612-5716-4D0C-6E14E41A79D5}"/>
              </a:ext>
            </a:extLst>
          </p:cNvPr>
          <p:cNvCxnSpPr>
            <a:stCxn id="13" idx="3"/>
            <a:endCxn id="22" idx="1"/>
          </p:cNvCxnSpPr>
          <p:nvPr/>
        </p:nvCxnSpPr>
        <p:spPr>
          <a:xfrm>
            <a:off x="6322381" y="4588639"/>
            <a:ext cx="856690" cy="936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39F142D3-48FF-46A0-3891-1EAD742DB67A}"/>
              </a:ext>
            </a:extLst>
          </p:cNvPr>
          <p:cNvSpPr/>
          <p:nvPr/>
        </p:nvSpPr>
        <p:spPr>
          <a:xfrm>
            <a:off x="9551685" y="1279960"/>
            <a:ext cx="1441819" cy="44800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工业应用</a:t>
            </a:r>
            <a:endParaRPr lang="en-US" altLang="zh-CN" sz="1400" dirty="0"/>
          </a:p>
          <a:p>
            <a:pPr algn="ctr"/>
            <a:endParaRPr lang="en-US" altLang="zh-CN" sz="1400" dirty="0"/>
          </a:p>
          <a:p>
            <a:pPr algn="ctr"/>
            <a:r>
              <a:rPr lang="en-US" altLang="zh-CN" sz="1400" dirty="0"/>
              <a:t>8kHz</a:t>
            </a:r>
            <a:r>
              <a:rPr lang="zh-CN" altLang="en-US" sz="1400" dirty="0"/>
              <a:t>语音识别</a:t>
            </a:r>
            <a:endParaRPr lang="en-US" altLang="zh-CN" sz="1400" dirty="0"/>
          </a:p>
          <a:p>
            <a:pPr algn="ctr"/>
            <a:r>
              <a:rPr lang="en-US" altLang="zh-CN" sz="1400" dirty="0"/>
              <a:t>16kHz</a:t>
            </a:r>
            <a:r>
              <a:rPr lang="zh-CN" altLang="en-US" sz="1400" dirty="0"/>
              <a:t>语音识别</a:t>
            </a:r>
          </a:p>
        </p:txBody>
      </p:sp>
      <p:cxnSp>
        <p:nvCxnSpPr>
          <p:cNvPr id="28" name="直接箭头连接符 27">
            <a:extLst>
              <a:ext uri="{FF2B5EF4-FFF2-40B4-BE49-F238E27FC236}">
                <a16:creationId xmlns:a16="http://schemas.microsoft.com/office/drawing/2014/main" id="{74AFD7A0-4F8C-D5D9-2E87-7E6B6CF79653}"/>
              </a:ext>
            </a:extLst>
          </p:cNvPr>
          <p:cNvCxnSpPr>
            <a:cxnSpLocks/>
            <a:stCxn id="21" idx="3"/>
            <a:endCxn id="27" idx="1"/>
          </p:cNvCxnSpPr>
          <p:nvPr/>
        </p:nvCxnSpPr>
        <p:spPr>
          <a:xfrm flipV="1">
            <a:off x="8306535" y="3519987"/>
            <a:ext cx="1245150" cy="8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3EAD787-7E83-09BD-87E5-B58C3FAF749B}"/>
              </a:ext>
            </a:extLst>
          </p:cNvPr>
          <p:cNvSpPr txBox="1"/>
          <p:nvPr/>
        </p:nvSpPr>
        <p:spPr>
          <a:xfrm>
            <a:off x="8446852" y="3264475"/>
            <a:ext cx="595035" cy="307777"/>
          </a:xfrm>
          <a:prstGeom prst="rect">
            <a:avLst/>
          </a:prstGeom>
          <a:noFill/>
        </p:spPr>
        <p:txBody>
          <a:bodyPr wrap="none" rtlCol="0">
            <a:spAutoFit/>
          </a:bodyPr>
          <a:lstStyle/>
          <a:p>
            <a:r>
              <a:rPr lang="en-US" altLang="zh-CN" sz="1400" dirty="0"/>
              <a:t>HTTP</a:t>
            </a:r>
            <a:endParaRPr lang="zh-CN" altLang="en-US" sz="1400" dirty="0"/>
          </a:p>
        </p:txBody>
      </p:sp>
      <p:sp>
        <p:nvSpPr>
          <p:cNvPr id="30" name="文本框 29">
            <a:extLst>
              <a:ext uri="{FF2B5EF4-FFF2-40B4-BE49-F238E27FC236}">
                <a16:creationId xmlns:a16="http://schemas.microsoft.com/office/drawing/2014/main" id="{514B995F-D250-1D56-FE01-5D825D5CC9E7}"/>
              </a:ext>
            </a:extLst>
          </p:cNvPr>
          <p:cNvSpPr txBox="1"/>
          <p:nvPr/>
        </p:nvSpPr>
        <p:spPr>
          <a:xfrm>
            <a:off x="8456564" y="3522424"/>
            <a:ext cx="1056700" cy="523220"/>
          </a:xfrm>
          <a:prstGeom prst="rect">
            <a:avLst/>
          </a:prstGeom>
          <a:noFill/>
        </p:spPr>
        <p:txBody>
          <a:bodyPr wrap="none" rtlCol="0">
            <a:spAutoFit/>
          </a:bodyPr>
          <a:lstStyle/>
          <a:p>
            <a:r>
              <a:rPr lang="en-US" altLang="zh-CN" sz="1400" dirty="0"/>
              <a:t>WebSocket</a:t>
            </a:r>
          </a:p>
          <a:p>
            <a:r>
              <a:rPr lang="en-US" altLang="zh-CN" sz="1400" dirty="0" err="1"/>
              <a:t>gRPC</a:t>
            </a:r>
            <a:endParaRPr lang="zh-CN" altLang="en-US" sz="1400" dirty="0"/>
          </a:p>
        </p:txBody>
      </p:sp>
      <p:cxnSp>
        <p:nvCxnSpPr>
          <p:cNvPr id="31" name="直接箭头连接符 30">
            <a:extLst>
              <a:ext uri="{FF2B5EF4-FFF2-40B4-BE49-F238E27FC236}">
                <a16:creationId xmlns:a16="http://schemas.microsoft.com/office/drawing/2014/main" id="{A25DBA63-8DF4-D9A7-2E90-92AB356B7E80}"/>
              </a:ext>
            </a:extLst>
          </p:cNvPr>
          <p:cNvCxnSpPr>
            <a:stCxn id="20" idx="3"/>
          </p:cNvCxnSpPr>
          <p:nvPr/>
        </p:nvCxnSpPr>
        <p:spPr>
          <a:xfrm>
            <a:off x="8306535" y="1556742"/>
            <a:ext cx="1245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BB272E1-037A-549A-0BDD-3B156ADCCA30}"/>
              </a:ext>
            </a:extLst>
          </p:cNvPr>
          <p:cNvCxnSpPr>
            <a:cxnSpLocks/>
            <a:stCxn id="22" idx="3"/>
          </p:cNvCxnSpPr>
          <p:nvPr/>
        </p:nvCxnSpPr>
        <p:spPr>
          <a:xfrm>
            <a:off x="8306535" y="5524756"/>
            <a:ext cx="12451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51A50AE8-4072-5FFB-2ED5-6C5AA86188CB}"/>
              </a:ext>
            </a:extLst>
          </p:cNvPr>
          <p:cNvSpPr>
            <a:spLocks noGrp="1"/>
          </p:cNvSpPr>
          <p:nvPr>
            <p:ph type="title"/>
          </p:nvPr>
        </p:nvSpPr>
        <p:spPr>
          <a:xfrm>
            <a:off x="7088" y="21264"/>
            <a:ext cx="10515600" cy="1325563"/>
          </a:xfrm>
        </p:spPr>
        <p:txBody>
          <a:bodyPr/>
          <a:lstStyle/>
          <a:p>
            <a:r>
              <a:rPr lang="en-US" altLang="zh-CN" dirty="0"/>
              <a:t>15.1 </a:t>
            </a:r>
            <a:r>
              <a:rPr lang="zh-CN" altLang="en-US" dirty="0"/>
              <a:t>应用场景</a:t>
            </a:r>
          </a:p>
        </p:txBody>
      </p:sp>
    </p:spTree>
    <p:extLst>
      <p:ext uri="{BB962C8B-B14F-4D97-AF65-F5344CB8AC3E}">
        <p14:creationId xmlns:p14="http://schemas.microsoft.com/office/powerpoint/2010/main" val="1335889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EE6C9-F86D-4F91-B3E1-91B80FF7ADA5}"/>
              </a:ext>
            </a:extLst>
          </p:cNvPr>
          <p:cNvSpPr>
            <a:spLocks noGrp="1"/>
          </p:cNvSpPr>
          <p:nvPr>
            <p:ph type="title"/>
          </p:nvPr>
        </p:nvSpPr>
        <p:spPr/>
        <p:txBody>
          <a:bodyPr/>
          <a:lstStyle/>
          <a:p>
            <a:r>
              <a:rPr lang="en-US" altLang="zh-CN" dirty="0"/>
              <a:t>15.2 </a:t>
            </a:r>
            <a:r>
              <a:rPr lang="zh-CN" altLang="zh-CN" dirty="0"/>
              <a:t>引擎优化</a:t>
            </a:r>
            <a:endParaRPr lang="zh-CN" altLang="en-US" dirty="0"/>
          </a:p>
        </p:txBody>
      </p:sp>
      <p:sp>
        <p:nvSpPr>
          <p:cNvPr id="3" name="内容占位符 2">
            <a:extLst>
              <a:ext uri="{FF2B5EF4-FFF2-40B4-BE49-F238E27FC236}">
                <a16:creationId xmlns:a16="http://schemas.microsoft.com/office/drawing/2014/main" id="{994387AB-8C21-4454-85D5-B68E2CE4BF56}"/>
              </a:ext>
            </a:extLst>
          </p:cNvPr>
          <p:cNvSpPr>
            <a:spLocks noGrp="1"/>
          </p:cNvSpPr>
          <p:nvPr>
            <p:ph idx="4294967295"/>
          </p:nvPr>
        </p:nvSpPr>
        <p:spPr>
          <a:xfrm>
            <a:off x="845288" y="1388424"/>
            <a:ext cx="10515600" cy="4351338"/>
          </a:xfrm>
        </p:spPr>
        <p:txBody>
          <a:bodyPr/>
          <a:lstStyle/>
          <a:p>
            <a:pPr marL="0" indent="0">
              <a:buNone/>
            </a:pPr>
            <a:r>
              <a:rPr lang="en-US" altLang="zh-CN" b="1" dirty="0"/>
              <a:t>Kaldi</a:t>
            </a:r>
            <a:r>
              <a:rPr lang="zh-CN" altLang="en-US" b="1" dirty="0"/>
              <a:t>方案</a:t>
            </a:r>
            <a:endParaRPr lang="en-US" altLang="zh-CN" b="1" dirty="0"/>
          </a:p>
          <a:p>
            <a:pPr marL="0" indent="0">
              <a:buNone/>
            </a:pPr>
            <a:r>
              <a:rPr lang="en-US" altLang="zh-CN" b="1" dirty="0"/>
              <a:t>1</a:t>
            </a:r>
            <a:r>
              <a:rPr lang="zh-CN" altLang="en-US" b="1" dirty="0"/>
              <a:t>）</a:t>
            </a:r>
            <a:r>
              <a:rPr lang="zh-CN" altLang="zh-CN" b="1" dirty="0"/>
              <a:t>加快响应速度</a:t>
            </a:r>
            <a:endParaRPr lang="en-US" altLang="zh-CN" b="1" dirty="0"/>
          </a:p>
          <a:p>
            <a:pPr marL="0" indent="0">
              <a:buNone/>
            </a:pPr>
            <a:r>
              <a:rPr lang="en-US" altLang="zh-CN" b="1" dirty="0"/>
              <a:t>2</a:t>
            </a:r>
            <a:r>
              <a:rPr lang="zh-CN" altLang="en-US" b="1" dirty="0"/>
              <a:t>）</a:t>
            </a:r>
            <a:r>
              <a:rPr lang="zh-CN" altLang="zh-CN" b="1" dirty="0"/>
              <a:t>定制语言模型</a:t>
            </a:r>
            <a:endParaRPr lang="en-US" altLang="zh-CN" b="1" dirty="0"/>
          </a:p>
          <a:p>
            <a:pPr marL="0" indent="0">
              <a:buNone/>
            </a:pPr>
            <a:r>
              <a:rPr lang="en-US" altLang="zh-CN" b="1" dirty="0"/>
              <a:t>3</a:t>
            </a:r>
            <a:r>
              <a:rPr lang="zh-CN" altLang="en-US" b="1" dirty="0"/>
              <a:t>）</a:t>
            </a:r>
            <a:r>
              <a:rPr lang="zh-CN" altLang="zh-CN" b="1" dirty="0"/>
              <a:t>定制声学模型</a:t>
            </a:r>
            <a:endParaRPr lang="zh-CN" altLang="en-US" b="1" dirty="0"/>
          </a:p>
        </p:txBody>
      </p:sp>
    </p:spTree>
    <p:extLst>
      <p:ext uri="{BB962C8B-B14F-4D97-AF65-F5344CB8AC3E}">
        <p14:creationId xmlns:p14="http://schemas.microsoft.com/office/powerpoint/2010/main" val="3703950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6F87C-C1BD-4ACD-BD9F-6DA4FDD6FD1A}"/>
              </a:ext>
            </a:extLst>
          </p:cNvPr>
          <p:cNvSpPr>
            <a:spLocks noGrp="1"/>
          </p:cNvSpPr>
          <p:nvPr>
            <p:ph type="title"/>
          </p:nvPr>
        </p:nvSpPr>
        <p:spPr/>
        <p:txBody>
          <a:bodyPr/>
          <a:lstStyle/>
          <a:p>
            <a:r>
              <a:rPr lang="en-US" altLang="zh-CN" dirty="0"/>
              <a:t>1</a:t>
            </a:r>
            <a:r>
              <a:rPr lang="zh-CN" altLang="en-US" dirty="0"/>
              <a:t>）</a:t>
            </a:r>
            <a:r>
              <a:rPr lang="zh-CN" altLang="zh-CN" dirty="0"/>
              <a:t>加快响应速度</a:t>
            </a:r>
            <a:endParaRPr lang="zh-CN" altLang="en-US" dirty="0"/>
          </a:p>
        </p:txBody>
      </p:sp>
      <p:sp>
        <p:nvSpPr>
          <p:cNvPr id="3" name="内容占位符 2">
            <a:extLst>
              <a:ext uri="{FF2B5EF4-FFF2-40B4-BE49-F238E27FC236}">
                <a16:creationId xmlns:a16="http://schemas.microsoft.com/office/drawing/2014/main" id="{994885AB-EAE6-47C6-A7CB-73E598638CA2}"/>
              </a:ext>
            </a:extLst>
          </p:cNvPr>
          <p:cNvSpPr>
            <a:spLocks noGrp="1"/>
          </p:cNvSpPr>
          <p:nvPr>
            <p:ph idx="4294967295"/>
          </p:nvPr>
        </p:nvSpPr>
        <p:spPr>
          <a:xfrm>
            <a:off x="845288" y="1388423"/>
            <a:ext cx="10515600" cy="4976865"/>
          </a:xfrm>
        </p:spPr>
        <p:txBody>
          <a:bodyPr>
            <a:noAutofit/>
          </a:bodyPr>
          <a:lstStyle/>
          <a:p>
            <a:r>
              <a:rPr lang="zh-CN" altLang="en-US" sz="2000" dirty="0"/>
              <a:t>语音识别的响应速度可用</a:t>
            </a:r>
            <a:r>
              <a:rPr lang="zh-CN" altLang="en-US" sz="2000" dirty="0">
                <a:solidFill>
                  <a:srgbClr val="C00000"/>
                </a:solidFill>
              </a:rPr>
              <a:t>实时率（</a:t>
            </a:r>
            <a:r>
              <a:rPr lang="en-US" altLang="zh-CN" sz="2000" dirty="0">
                <a:solidFill>
                  <a:srgbClr val="C00000"/>
                </a:solidFill>
              </a:rPr>
              <a:t>RTF</a:t>
            </a:r>
            <a:r>
              <a:rPr lang="zh-CN" altLang="en-US" sz="2000" dirty="0">
                <a:solidFill>
                  <a:srgbClr val="C00000"/>
                </a:solidFill>
              </a:rPr>
              <a:t>）</a:t>
            </a:r>
            <a:r>
              <a:rPr lang="zh-CN" altLang="en-US" sz="2000" dirty="0"/>
              <a:t>来衡量，即识别时间与语音时长的比值，越低越好。响应速度也可采用倍实时指标，倍实时跟</a:t>
            </a:r>
            <a:r>
              <a:rPr lang="en-US" altLang="zh-CN" sz="2000" dirty="0"/>
              <a:t>RTF</a:t>
            </a:r>
            <a:r>
              <a:rPr lang="zh-CN" altLang="en-US" sz="2000" dirty="0"/>
              <a:t>正好相反，是语音时长与识别时间的比值，越高越好。</a:t>
            </a:r>
            <a:endParaRPr lang="en-US" altLang="zh-CN" sz="2000" dirty="0"/>
          </a:p>
          <a:p>
            <a:r>
              <a:rPr lang="zh-CN" altLang="en-US" sz="2000" dirty="0"/>
              <a:t>为加快响应速度，可从算法优化和工程优化两方面入手。算法优化主要针对</a:t>
            </a:r>
            <a:r>
              <a:rPr lang="en-US" altLang="zh-CN" sz="2000" dirty="0"/>
              <a:t>WFST</a:t>
            </a:r>
            <a:r>
              <a:rPr lang="zh-CN" altLang="en-US" sz="2000" dirty="0"/>
              <a:t>解码器优化。</a:t>
            </a:r>
            <a:r>
              <a:rPr lang="en-US" altLang="zh-CN" sz="2000" dirty="0"/>
              <a:t>WFST</a:t>
            </a:r>
            <a:r>
              <a:rPr lang="zh-CN" altLang="en-US" sz="2000" dirty="0"/>
              <a:t>的令牌传播机制和</a:t>
            </a:r>
            <a:r>
              <a:rPr lang="en-US" altLang="zh-CN" sz="2000" dirty="0"/>
              <a:t>Lattice</a:t>
            </a:r>
            <a:r>
              <a:rPr lang="zh-CN" altLang="en-US" sz="2000" dirty="0"/>
              <a:t>解码都有剪枝过程，默认的最大活跃节点数和剪枝阈值为：</a:t>
            </a:r>
          </a:p>
          <a:p>
            <a:pPr marL="457200" lvl="1" indent="0">
              <a:buNone/>
            </a:pPr>
            <a:r>
              <a:rPr lang="en-US" altLang="zh-CN" sz="1600" dirty="0"/>
              <a:t>max-active=7000</a:t>
            </a:r>
          </a:p>
          <a:p>
            <a:pPr marL="457200" lvl="1" indent="0">
              <a:buNone/>
            </a:pPr>
            <a:r>
              <a:rPr lang="en-US" altLang="zh-CN" sz="1600" dirty="0"/>
              <a:t>beam=15.0</a:t>
            </a:r>
          </a:p>
          <a:p>
            <a:pPr marL="457200" lvl="1" indent="0">
              <a:buNone/>
            </a:pPr>
            <a:r>
              <a:rPr lang="en-US" altLang="zh-CN" sz="1600" dirty="0"/>
              <a:t>lattice-beam=8.0</a:t>
            </a:r>
          </a:p>
          <a:p>
            <a:r>
              <a:rPr lang="zh-CN" altLang="en-US" sz="2000" dirty="0"/>
              <a:t>对响应速度影响较大的是前两个参数，实验表明，识别率略微变差情况下，</a:t>
            </a:r>
            <a:r>
              <a:rPr lang="en-US" altLang="zh-CN" sz="2000" dirty="0"/>
              <a:t>max-active</a:t>
            </a:r>
            <a:r>
              <a:rPr lang="zh-CN" altLang="en-US" sz="2000" dirty="0"/>
              <a:t>和</a:t>
            </a:r>
            <a:r>
              <a:rPr lang="en-US" altLang="zh-CN" sz="2000" dirty="0"/>
              <a:t>beam</a:t>
            </a:r>
            <a:r>
              <a:rPr lang="zh-CN" altLang="en-US" sz="2000" dirty="0"/>
              <a:t>值可以减小如下：</a:t>
            </a:r>
          </a:p>
          <a:p>
            <a:pPr marL="457200" lvl="1" indent="0">
              <a:buNone/>
            </a:pPr>
            <a:r>
              <a:rPr lang="en-US" altLang="zh-CN" sz="1600" dirty="0"/>
              <a:t>max-active=3000</a:t>
            </a:r>
          </a:p>
          <a:p>
            <a:pPr marL="457200" lvl="1" indent="0">
              <a:buNone/>
            </a:pPr>
            <a:r>
              <a:rPr lang="en-US" altLang="zh-CN" sz="1600" dirty="0"/>
              <a:t>beam=10.0</a:t>
            </a:r>
          </a:p>
          <a:p>
            <a:pPr marL="457200" lvl="1" indent="0">
              <a:buNone/>
            </a:pPr>
            <a:r>
              <a:rPr lang="en-US" altLang="zh-CN" sz="1600" dirty="0"/>
              <a:t>lattice-beam=8.0</a:t>
            </a:r>
          </a:p>
          <a:p>
            <a:r>
              <a:rPr lang="zh-CN" altLang="en-US" sz="2000" dirty="0"/>
              <a:t>修改后响应速度可大幅提升，比如</a:t>
            </a:r>
            <a:r>
              <a:rPr lang="en-US" altLang="zh-CN" sz="2000" dirty="0"/>
              <a:t>3</a:t>
            </a:r>
            <a:r>
              <a:rPr lang="zh-CN" altLang="en-US" sz="2000" dirty="0"/>
              <a:t>秒语音只要</a:t>
            </a:r>
            <a:r>
              <a:rPr lang="en-US" altLang="zh-CN" sz="2000" dirty="0"/>
              <a:t>0.5</a:t>
            </a:r>
            <a:r>
              <a:rPr lang="zh-CN" altLang="en-US" sz="2000" dirty="0"/>
              <a:t>秒即可识别出结果，即</a:t>
            </a:r>
            <a:r>
              <a:rPr lang="en-US" altLang="zh-CN" sz="2000" dirty="0"/>
              <a:t>RTF&lt;0.2</a:t>
            </a:r>
            <a:r>
              <a:rPr lang="zh-CN" altLang="en-US" sz="2000" dirty="0"/>
              <a:t>。</a:t>
            </a:r>
          </a:p>
        </p:txBody>
      </p:sp>
    </p:spTree>
    <p:custDataLst>
      <p:tags r:id="rId1"/>
    </p:custDataLst>
    <p:extLst>
      <p:ext uri="{BB962C8B-B14F-4D97-AF65-F5344CB8AC3E}">
        <p14:creationId xmlns:p14="http://schemas.microsoft.com/office/powerpoint/2010/main" val="48086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6F449-5D1F-4637-94F5-5A27FACC2EF9}"/>
              </a:ext>
            </a:extLst>
          </p:cNvPr>
          <p:cNvSpPr>
            <a:spLocks noGrp="1"/>
          </p:cNvSpPr>
          <p:nvPr>
            <p:ph type="title"/>
          </p:nvPr>
        </p:nvSpPr>
        <p:spPr/>
        <p:txBody>
          <a:bodyPr/>
          <a:lstStyle/>
          <a:p>
            <a:r>
              <a:rPr lang="en-US" altLang="zh-CN" dirty="0"/>
              <a:t>2</a:t>
            </a:r>
            <a:r>
              <a:rPr lang="zh-CN" altLang="en-US" dirty="0"/>
              <a:t>）</a:t>
            </a:r>
            <a:r>
              <a:rPr lang="zh-CN" altLang="zh-CN" dirty="0"/>
              <a:t>定制语言模型</a:t>
            </a:r>
            <a:endParaRPr lang="zh-CN" altLang="en-US" dirty="0"/>
          </a:p>
        </p:txBody>
      </p:sp>
      <p:sp>
        <p:nvSpPr>
          <p:cNvPr id="3" name="内容占位符 2">
            <a:extLst>
              <a:ext uri="{FF2B5EF4-FFF2-40B4-BE49-F238E27FC236}">
                <a16:creationId xmlns:a16="http://schemas.microsoft.com/office/drawing/2014/main" id="{2A8D8B8C-DC0D-487C-8EF8-53CB67B2BC4B}"/>
              </a:ext>
            </a:extLst>
          </p:cNvPr>
          <p:cNvSpPr>
            <a:spLocks noGrp="1"/>
          </p:cNvSpPr>
          <p:nvPr>
            <p:ph idx="4294967295"/>
          </p:nvPr>
        </p:nvSpPr>
        <p:spPr>
          <a:xfrm>
            <a:off x="845288" y="1388424"/>
            <a:ext cx="10515600" cy="2748570"/>
          </a:xfrm>
        </p:spPr>
        <p:txBody>
          <a:bodyPr>
            <a:normAutofit/>
          </a:bodyPr>
          <a:lstStyle/>
          <a:p>
            <a:r>
              <a:rPr lang="zh-CN" altLang="en-US" sz="2400" dirty="0"/>
              <a:t>通用语言模型一般使用日常生活、工作、新闻等范畴的文本语料训练而成，对书面语或日常用语识别较好，但针对口语化表达或特定行业，如司法、证券、电力、医疗等，因为有其专业的术语，往往识别不好。</a:t>
            </a:r>
            <a:endParaRPr lang="en-US" altLang="zh-CN" sz="2400" dirty="0"/>
          </a:p>
          <a:p>
            <a:endParaRPr lang="zh-CN" altLang="en-US" sz="2400" dirty="0"/>
          </a:p>
          <a:p>
            <a:r>
              <a:rPr lang="zh-CN" altLang="en-US" sz="2400" dirty="0"/>
              <a:t>专用语言模型可以只用特定行业的句子表达来训练，但语料规模一般偏少，需要人为地设计一些类似的句子，尽可能覆盖到实际可能用的表达，使训练出来的统计模型覆盖更全面。</a:t>
            </a:r>
          </a:p>
          <a:p>
            <a:endParaRPr lang="zh-CN" altLang="en-US" sz="2400" dirty="0"/>
          </a:p>
          <a:p>
            <a:endParaRPr lang="zh-CN" altLang="en-US" sz="2400" dirty="0"/>
          </a:p>
        </p:txBody>
      </p:sp>
      <p:sp>
        <p:nvSpPr>
          <p:cNvPr id="4" name="椭圆 3">
            <a:extLst>
              <a:ext uri="{FF2B5EF4-FFF2-40B4-BE49-F238E27FC236}">
                <a16:creationId xmlns:a16="http://schemas.microsoft.com/office/drawing/2014/main" id="{C37D2555-4163-4A8D-8A0B-EBF28C6B0B7C}"/>
              </a:ext>
            </a:extLst>
          </p:cNvPr>
          <p:cNvSpPr/>
          <p:nvPr/>
        </p:nvSpPr>
        <p:spPr>
          <a:xfrm>
            <a:off x="2015231" y="4500979"/>
            <a:ext cx="1704512" cy="13691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通用语言模型</a:t>
            </a:r>
          </a:p>
        </p:txBody>
      </p:sp>
      <p:sp>
        <p:nvSpPr>
          <p:cNvPr id="5" name="椭圆 4">
            <a:extLst>
              <a:ext uri="{FF2B5EF4-FFF2-40B4-BE49-F238E27FC236}">
                <a16:creationId xmlns:a16="http://schemas.microsoft.com/office/drawing/2014/main" id="{4AFFA6E4-1C1F-483B-ACEA-77234E9A02E1}"/>
              </a:ext>
            </a:extLst>
          </p:cNvPr>
          <p:cNvSpPr/>
          <p:nvPr/>
        </p:nvSpPr>
        <p:spPr>
          <a:xfrm>
            <a:off x="4963047" y="4500979"/>
            <a:ext cx="1704512" cy="136915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专用语言模型</a:t>
            </a:r>
          </a:p>
        </p:txBody>
      </p:sp>
      <p:sp>
        <p:nvSpPr>
          <p:cNvPr id="6" name="十字形 5">
            <a:extLst>
              <a:ext uri="{FF2B5EF4-FFF2-40B4-BE49-F238E27FC236}">
                <a16:creationId xmlns:a16="http://schemas.microsoft.com/office/drawing/2014/main" id="{7627BD77-7EAF-4C95-A8A7-6721C22E7840}"/>
              </a:ext>
            </a:extLst>
          </p:cNvPr>
          <p:cNvSpPr/>
          <p:nvPr/>
        </p:nvSpPr>
        <p:spPr>
          <a:xfrm>
            <a:off x="4083728" y="4927107"/>
            <a:ext cx="443883" cy="470517"/>
          </a:xfrm>
          <a:prstGeom prst="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4B5FBFB2-6D97-46D7-83A4-31F929447826}"/>
              </a:ext>
            </a:extLst>
          </p:cNvPr>
          <p:cNvSpPr/>
          <p:nvPr/>
        </p:nvSpPr>
        <p:spPr>
          <a:xfrm>
            <a:off x="6915704" y="5007005"/>
            <a:ext cx="995159" cy="310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0D6ABA8-1089-4BE4-9A0E-AD3FEB865D7D}"/>
              </a:ext>
            </a:extLst>
          </p:cNvPr>
          <p:cNvSpPr/>
          <p:nvPr/>
        </p:nvSpPr>
        <p:spPr>
          <a:xfrm>
            <a:off x="8382429" y="4477785"/>
            <a:ext cx="1704512" cy="136915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a:t>融合语言模型</a:t>
            </a:r>
          </a:p>
        </p:txBody>
      </p:sp>
    </p:spTree>
    <p:custDataLst>
      <p:tags r:id="rId1"/>
    </p:custDataLst>
    <p:extLst>
      <p:ext uri="{BB962C8B-B14F-4D97-AF65-F5344CB8AC3E}">
        <p14:creationId xmlns:p14="http://schemas.microsoft.com/office/powerpoint/2010/main" val="16415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908"/>
</p:tagLst>
</file>

<file path=ppt/tags/tag10.xml><?xml version="1.0" encoding="utf-8"?>
<p:tagLst xmlns:a="http://schemas.openxmlformats.org/drawingml/2006/main" xmlns:r="http://schemas.openxmlformats.org/officeDocument/2006/relationships" xmlns:p="http://schemas.openxmlformats.org/presentationml/2006/main">
  <p:tag name="TIMING" val="|9.3|28.7|13.4|22.2"/>
</p:tagLst>
</file>

<file path=ppt/tags/tag11.xml><?xml version="1.0" encoding="utf-8"?>
<p:tagLst xmlns:a="http://schemas.openxmlformats.org/drawingml/2006/main" xmlns:r="http://schemas.openxmlformats.org/officeDocument/2006/relationships" xmlns:p="http://schemas.openxmlformats.org/presentationml/2006/main">
  <p:tag name="TIMING" val="|47.9|8.9|75.9|51.3"/>
</p:tagLst>
</file>

<file path=ppt/tags/tag12.xml><?xml version="1.0" encoding="utf-8"?>
<p:tagLst xmlns:a="http://schemas.openxmlformats.org/drawingml/2006/main" xmlns:r="http://schemas.openxmlformats.org/officeDocument/2006/relationships" xmlns:p="http://schemas.openxmlformats.org/presentationml/2006/main">
  <p:tag name="TIMING" val="|43.8"/>
</p:tagLst>
</file>

<file path=ppt/tags/tag13.xml><?xml version="1.0" encoding="utf-8"?>
<p:tagLst xmlns:a="http://schemas.openxmlformats.org/drawingml/2006/main" xmlns:r="http://schemas.openxmlformats.org/officeDocument/2006/relationships" xmlns:p="http://schemas.openxmlformats.org/presentationml/2006/main">
  <p:tag name="TIMING" val="|1.8"/>
</p:tagLst>
</file>

<file path=ppt/tags/tag14.xml><?xml version="1.0" encoding="utf-8"?>
<p:tagLst xmlns:a="http://schemas.openxmlformats.org/drawingml/2006/main" xmlns:r="http://schemas.openxmlformats.org/officeDocument/2006/relationships" xmlns:p="http://schemas.openxmlformats.org/presentationml/2006/main">
  <p:tag name="TIMING" val="|46.2"/>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9,&quot;width&quot;:7935}"/>
</p:tagLst>
</file>

<file path=ppt/tags/tag3.xml><?xml version="1.0" encoding="utf-8"?>
<p:tagLst xmlns:a="http://schemas.openxmlformats.org/drawingml/2006/main" xmlns:r="http://schemas.openxmlformats.org/officeDocument/2006/relationships" xmlns:p="http://schemas.openxmlformats.org/presentationml/2006/main">
  <p:tag name="TIMING" val="|4|14.7|26.2"/>
</p:tagLst>
</file>

<file path=ppt/tags/tag4.xml><?xml version="1.0" encoding="utf-8"?>
<p:tagLst xmlns:a="http://schemas.openxmlformats.org/drawingml/2006/main" xmlns:r="http://schemas.openxmlformats.org/officeDocument/2006/relationships" xmlns:p="http://schemas.openxmlformats.org/presentationml/2006/main">
  <p:tag name="TIMING" val="|27.5|39"/>
</p:tagLst>
</file>

<file path=ppt/tags/tag5.xml><?xml version="1.0" encoding="utf-8"?>
<p:tagLst xmlns:a="http://schemas.openxmlformats.org/drawingml/2006/main" xmlns:r="http://schemas.openxmlformats.org/officeDocument/2006/relationships" xmlns:p="http://schemas.openxmlformats.org/presentationml/2006/main">
  <p:tag name="TIMING" val="|51.9"/>
</p:tagLst>
</file>

<file path=ppt/tags/tag6.xml><?xml version="1.0" encoding="utf-8"?>
<p:tagLst xmlns:a="http://schemas.openxmlformats.org/drawingml/2006/main" xmlns:r="http://schemas.openxmlformats.org/officeDocument/2006/relationships" xmlns:p="http://schemas.openxmlformats.org/presentationml/2006/main">
  <p:tag name="TIMING" val="|6.7|1.5|20.5"/>
</p:tagLst>
</file>

<file path=ppt/tags/tag7.xml><?xml version="1.0" encoding="utf-8"?>
<p:tagLst xmlns:a="http://schemas.openxmlformats.org/drawingml/2006/main" xmlns:r="http://schemas.openxmlformats.org/officeDocument/2006/relationships" xmlns:p="http://schemas.openxmlformats.org/presentationml/2006/main">
  <p:tag name="TIMING" val="|34.8"/>
</p:tagLst>
</file>

<file path=ppt/tags/tag8.xml><?xml version="1.0" encoding="utf-8"?>
<p:tagLst xmlns:a="http://schemas.openxmlformats.org/drawingml/2006/main" xmlns:r="http://schemas.openxmlformats.org/officeDocument/2006/relationships" xmlns:p="http://schemas.openxmlformats.org/presentationml/2006/main">
  <p:tag name="TIMING" val="|6.1|20.4"/>
</p:tagLst>
</file>

<file path=ppt/tags/tag9.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7803</TotalTime>
  <Words>4189</Words>
  <Application>Microsoft Office PowerPoint</Application>
  <PresentationFormat>宽屏</PresentationFormat>
  <Paragraphs>520</Paragraphs>
  <Slides>42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等线</vt:lpstr>
      <vt:lpstr>等线 Light</vt:lpstr>
      <vt:lpstr>方正清刻本悦宋简体</vt:lpstr>
      <vt:lpstr>华文楷体</vt:lpstr>
      <vt:lpstr>微软雅黑</vt:lpstr>
      <vt:lpstr>Arial</vt:lpstr>
      <vt:lpstr>Cambria Math</vt:lpstr>
      <vt:lpstr>Times New Roman</vt:lpstr>
      <vt:lpstr>Wingdings</vt:lpstr>
      <vt:lpstr>1_Office 主题​​</vt:lpstr>
      <vt:lpstr>工业应用实践</vt:lpstr>
      <vt:lpstr>纲要</vt:lpstr>
      <vt:lpstr>15.1 应用场景</vt:lpstr>
      <vt:lpstr>15.1 应用场景</vt:lpstr>
      <vt:lpstr>15.1 应用场景</vt:lpstr>
      <vt:lpstr>15.1 应用场景</vt:lpstr>
      <vt:lpstr>15.2 引擎优化</vt:lpstr>
      <vt:lpstr>1）加快响应速度</vt:lpstr>
      <vt:lpstr>2）定制语言模型</vt:lpstr>
      <vt:lpstr>3）定制声学模型</vt:lpstr>
      <vt:lpstr>3）定制声学模型—迁移学习</vt:lpstr>
      <vt:lpstr>8k电话语音识别</vt:lpstr>
      <vt:lpstr>模型优化方案</vt:lpstr>
      <vt:lpstr>15.2 引擎优化</vt:lpstr>
      <vt:lpstr>1）模型量化</vt:lpstr>
      <vt:lpstr>2）知识蒸馏</vt:lpstr>
      <vt:lpstr>3）热词增强</vt:lpstr>
      <vt:lpstr>15.3 SDK封装</vt:lpstr>
      <vt:lpstr>1）函数接口</vt:lpstr>
      <vt:lpstr>1）函数接口</vt:lpstr>
      <vt:lpstr>1）函数接口—返回值</vt:lpstr>
      <vt:lpstr>1）函数接口—引擎初始化和关闭</vt:lpstr>
      <vt:lpstr>1）函数接口—句柄打开和关闭</vt:lpstr>
      <vt:lpstr>2）动态库编译—Linux环境</vt:lpstr>
      <vt:lpstr>2）动态库编译—Linux环境</vt:lpstr>
      <vt:lpstr>2）动态库编译—Linux环境</vt:lpstr>
      <vt:lpstr>2）动态库编译—Windows环境</vt:lpstr>
      <vt:lpstr>3）动态库调用</vt:lpstr>
      <vt:lpstr>3）动态库调用</vt:lpstr>
      <vt:lpstr>15.3.2 语音云平台</vt:lpstr>
      <vt:lpstr>15.3.2 语音云平台</vt:lpstr>
      <vt:lpstr>15.3.2 语音云平台—流识别</vt:lpstr>
      <vt:lpstr>15.3.2 语音云平台—WebSocket</vt:lpstr>
      <vt:lpstr>15.3.3 Kaldi嵌入式移植</vt:lpstr>
      <vt:lpstr>15.3.3 Kaldi嵌入式移植</vt:lpstr>
      <vt:lpstr>15.3.3 Kaldi嵌入式移植</vt:lpstr>
      <vt:lpstr>15.3.4 WeNet端侧部署</vt:lpstr>
      <vt:lpstr>15.3.4 WeNet端侧部署</vt:lpstr>
      <vt:lpstr>15.3.4 WeNet端侧部署</vt:lpstr>
      <vt:lpstr>15.4 本章小结</vt:lpstr>
      <vt:lpstr>技术体验</vt:lpstr>
      <vt:lpstr>工业系统演示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工业应用实践</dc:title>
  <dc:creator>Q.Y. Hong</dc:creator>
  <cp:lastModifiedBy>Q.Y. Hong</cp:lastModifiedBy>
  <cp:revision>118</cp:revision>
  <dcterms:created xsi:type="dcterms:W3CDTF">2020-05-11T03:15:08Z</dcterms:created>
  <dcterms:modified xsi:type="dcterms:W3CDTF">2023-12-04T10:30:07Z</dcterms:modified>
</cp:coreProperties>
</file>